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142E22"/>
    <a:srgbClr val="224E39"/>
    <a:srgbClr val="660066"/>
    <a:srgbClr val="2C451B"/>
    <a:srgbClr val="1018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58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B97AF-A71C-4473-A6D2-805E35B19FF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57F40-44F6-4726-8DD0-8BE3B29D33DD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564979" y="406400"/>
        <a:ext cx="5475833" cy="812800"/>
      </dsp:txXfrm>
    </dsp:sp>
    <dsp:sp modelId="{06D2D142-4AB8-420F-B0EC-580D864015CA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E28DA-8DE3-4ADF-A506-E587581E9EA3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860432" y="1625599"/>
        <a:ext cx="5180380" cy="812800"/>
      </dsp:txXfrm>
    </dsp:sp>
    <dsp:sp modelId="{4770A64E-93EE-4AC6-B29F-24CD930A5630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21AD6-1464-474A-AF9B-AD01CF780A54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564979" y="2844800"/>
        <a:ext cx="5475833" cy="812800"/>
      </dsp:txXfrm>
    </dsp:sp>
    <dsp:sp modelId="{5C2D1365-ABD8-4C4B-AE78-892606093B5E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E1804-FA37-4650-8C7F-FBB779E4BBA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DABBD-5F14-450F-A237-A60FF6163E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40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7404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89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DABBD-5F14-450F-A237-A60FF6163E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4083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35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01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0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6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489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6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957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29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71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87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48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81856-85AD-4B97-8ABD-C26CBF83AD1C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CEE9-399B-4C0E-B48E-F74E1AF38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21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507080" y="948567"/>
            <a:ext cx="7006728" cy="2919469"/>
          </a:xfrm>
          <a:prstGeom prst="round2DiagRect">
            <a:avLst>
              <a:gd name="adj1" fmla="val 8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98131" y="2936727"/>
            <a:ext cx="5783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Гущина Наталия Викторовна, учитель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информатики МБОУ СОШ с. Тунгор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1417" y="1138978"/>
            <a:ext cx="629298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</a:rPr>
              <a:t>Умозаключение как форма мышления</a:t>
            </a:r>
            <a:endParaRPr lang="ru-RU" sz="4400" dirty="0">
              <a:ln w="0"/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13513"/>
            <a:ext cx="9144000" cy="495759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800" dirty="0" smtClean="0"/>
              <a:t>6 класс      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933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10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1407437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ОБРАТИТЕ ВНИМАНИЕ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1982" y="2100304"/>
            <a:ext cx="8427214" cy="408057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602124" y="2291787"/>
            <a:ext cx="2222339" cy="4566213"/>
            <a:chOff x="602124" y="2291787"/>
            <a:chExt cx="2222339" cy="4566213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02124" y="2291787"/>
              <a:ext cx="2222339" cy="4566213"/>
              <a:chOff x="925974" y="2291787"/>
              <a:chExt cx="2222339" cy="4566213"/>
            </a:xfrm>
          </p:grpSpPr>
          <p:sp>
            <p:nvSpPr>
              <p:cNvPr id="8" name="Полилиния 7"/>
              <p:cNvSpPr/>
              <p:nvPr/>
            </p:nvSpPr>
            <p:spPr>
              <a:xfrm>
                <a:off x="1692338" y="4844006"/>
                <a:ext cx="797346" cy="653969"/>
              </a:xfrm>
              <a:custGeom>
                <a:avLst/>
                <a:gdLst>
                  <a:gd name="connsiteX0" fmla="*/ 333231 w 797346"/>
                  <a:gd name="connsiteY0" fmla="*/ 5787 h 653969"/>
                  <a:gd name="connsiteX1" fmla="*/ 321656 w 797346"/>
                  <a:gd name="connsiteY1" fmla="*/ 63660 h 653969"/>
                  <a:gd name="connsiteX2" fmla="*/ 252208 w 797346"/>
                  <a:gd name="connsiteY2" fmla="*/ 133108 h 653969"/>
                  <a:gd name="connsiteX3" fmla="*/ 194335 w 797346"/>
                  <a:gd name="connsiteY3" fmla="*/ 167832 h 653969"/>
                  <a:gd name="connsiteX4" fmla="*/ 171185 w 797346"/>
                  <a:gd name="connsiteY4" fmla="*/ 190982 h 653969"/>
                  <a:gd name="connsiteX5" fmla="*/ 101737 w 797346"/>
                  <a:gd name="connsiteY5" fmla="*/ 237280 h 653969"/>
                  <a:gd name="connsiteX6" fmla="*/ 55438 w 797346"/>
                  <a:gd name="connsiteY6" fmla="*/ 283579 h 653969"/>
                  <a:gd name="connsiteX7" fmla="*/ 9140 w 797346"/>
                  <a:gd name="connsiteY7" fmla="*/ 364602 h 653969"/>
                  <a:gd name="connsiteX8" fmla="*/ 20714 w 797346"/>
                  <a:gd name="connsiteY8" fmla="*/ 445625 h 653969"/>
                  <a:gd name="connsiteX9" fmla="*/ 90162 w 797346"/>
                  <a:gd name="connsiteY9" fmla="*/ 434050 h 653969"/>
                  <a:gd name="connsiteX10" fmla="*/ 159610 w 797346"/>
                  <a:gd name="connsiteY10" fmla="*/ 399326 h 653969"/>
                  <a:gd name="connsiteX11" fmla="*/ 182760 w 797346"/>
                  <a:gd name="connsiteY11" fmla="*/ 376177 h 653969"/>
                  <a:gd name="connsiteX12" fmla="*/ 217484 w 797346"/>
                  <a:gd name="connsiteY12" fmla="*/ 353027 h 653969"/>
                  <a:gd name="connsiteX13" fmla="*/ 240633 w 797346"/>
                  <a:gd name="connsiteY13" fmla="*/ 318303 h 653969"/>
                  <a:gd name="connsiteX14" fmla="*/ 252208 w 797346"/>
                  <a:gd name="connsiteY14" fmla="*/ 283579 h 653969"/>
                  <a:gd name="connsiteX15" fmla="*/ 275357 w 797346"/>
                  <a:gd name="connsiteY15" fmla="*/ 376177 h 653969"/>
                  <a:gd name="connsiteX16" fmla="*/ 286932 w 797346"/>
                  <a:gd name="connsiteY16" fmla="*/ 503498 h 653969"/>
                  <a:gd name="connsiteX17" fmla="*/ 298507 w 797346"/>
                  <a:gd name="connsiteY17" fmla="*/ 445625 h 653969"/>
                  <a:gd name="connsiteX18" fmla="*/ 344805 w 797346"/>
                  <a:gd name="connsiteY18" fmla="*/ 538222 h 653969"/>
                  <a:gd name="connsiteX19" fmla="*/ 367955 w 797346"/>
                  <a:gd name="connsiteY19" fmla="*/ 584521 h 653969"/>
                  <a:gd name="connsiteX20" fmla="*/ 391104 w 797346"/>
                  <a:gd name="connsiteY20" fmla="*/ 619245 h 653969"/>
                  <a:gd name="connsiteX21" fmla="*/ 402679 w 797346"/>
                  <a:gd name="connsiteY21" fmla="*/ 653969 h 653969"/>
                  <a:gd name="connsiteX22" fmla="*/ 414254 w 797346"/>
                  <a:gd name="connsiteY22" fmla="*/ 619245 h 653969"/>
                  <a:gd name="connsiteX23" fmla="*/ 437403 w 797346"/>
                  <a:gd name="connsiteY23" fmla="*/ 515073 h 653969"/>
                  <a:gd name="connsiteX24" fmla="*/ 448978 w 797346"/>
                  <a:gd name="connsiteY24" fmla="*/ 387751 h 653969"/>
                  <a:gd name="connsiteX25" fmla="*/ 472127 w 797346"/>
                  <a:gd name="connsiteY25" fmla="*/ 434050 h 653969"/>
                  <a:gd name="connsiteX26" fmla="*/ 553150 w 797346"/>
                  <a:gd name="connsiteY26" fmla="*/ 515073 h 653969"/>
                  <a:gd name="connsiteX27" fmla="*/ 564724 w 797346"/>
                  <a:gd name="connsiteY27" fmla="*/ 387751 h 653969"/>
                  <a:gd name="connsiteX28" fmla="*/ 599448 w 797346"/>
                  <a:gd name="connsiteY28" fmla="*/ 422475 h 653969"/>
                  <a:gd name="connsiteX29" fmla="*/ 645747 w 797346"/>
                  <a:gd name="connsiteY29" fmla="*/ 434050 h 653969"/>
                  <a:gd name="connsiteX30" fmla="*/ 749919 w 797346"/>
                  <a:gd name="connsiteY30" fmla="*/ 468774 h 653969"/>
                  <a:gd name="connsiteX31" fmla="*/ 784643 w 797346"/>
                  <a:gd name="connsiteY31" fmla="*/ 445625 h 653969"/>
                  <a:gd name="connsiteX32" fmla="*/ 715195 w 797346"/>
                  <a:gd name="connsiteY32" fmla="*/ 341452 h 653969"/>
                  <a:gd name="connsiteX33" fmla="*/ 657322 w 797346"/>
                  <a:gd name="connsiteY33" fmla="*/ 306728 h 653969"/>
                  <a:gd name="connsiteX34" fmla="*/ 622598 w 797346"/>
                  <a:gd name="connsiteY34" fmla="*/ 295154 h 653969"/>
                  <a:gd name="connsiteX35" fmla="*/ 692046 w 797346"/>
                  <a:gd name="connsiteY35" fmla="*/ 306728 h 653969"/>
                  <a:gd name="connsiteX36" fmla="*/ 726770 w 797346"/>
                  <a:gd name="connsiteY36" fmla="*/ 318303 h 653969"/>
                  <a:gd name="connsiteX37" fmla="*/ 749919 w 797346"/>
                  <a:gd name="connsiteY37" fmla="*/ 237280 h 653969"/>
                  <a:gd name="connsiteX38" fmla="*/ 715195 w 797346"/>
                  <a:gd name="connsiteY38" fmla="*/ 214131 h 653969"/>
                  <a:gd name="connsiteX39" fmla="*/ 599448 w 797346"/>
                  <a:gd name="connsiteY39" fmla="*/ 179407 h 653969"/>
                  <a:gd name="connsiteX40" fmla="*/ 564724 w 797346"/>
                  <a:gd name="connsiteY40" fmla="*/ 167832 h 653969"/>
                  <a:gd name="connsiteX41" fmla="*/ 518426 w 797346"/>
                  <a:gd name="connsiteY41" fmla="*/ 156258 h 653969"/>
                  <a:gd name="connsiteX42" fmla="*/ 448978 w 797346"/>
                  <a:gd name="connsiteY42" fmla="*/ 133108 h 653969"/>
                  <a:gd name="connsiteX43" fmla="*/ 414254 w 797346"/>
                  <a:gd name="connsiteY43" fmla="*/ 121533 h 653969"/>
                  <a:gd name="connsiteX44" fmla="*/ 379529 w 797346"/>
                  <a:gd name="connsiteY44" fmla="*/ 98384 h 653969"/>
                  <a:gd name="connsiteX45" fmla="*/ 333231 w 797346"/>
                  <a:gd name="connsiteY45" fmla="*/ 5787 h 65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97346" h="653969">
                    <a:moveTo>
                      <a:pt x="333231" y="5787"/>
                    </a:moveTo>
                    <a:cubicBezTo>
                      <a:pt x="323586" y="0"/>
                      <a:pt x="332218" y="47063"/>
                      <a:pt x="321656" y="63660"/>
                    </a:cubicBezTo>
                    <a:cubicBezTo>
                      <a:pt x="304080" y="91280"/>
                      <a:pt x="275357" y="109959"/>
                      <a:pt x="252208" y="133108"/>
                    </a:cubicBezTo>
                    <a:cubicBezTo>
                      <a:pt x="220430" y="164886"/>
                      <a:pt x="239414" y="152807"/>
                      <a:pt x="194335" y="167832"/>
                    </a:cubicBezTo>
                    <a:cubicBezTo>
                      <a:pt x="186618" y="175549"/>
                      <a:pt x="179915" y="184434"/>
                      <a:pt x="171185" y="190982"/>
                    </a:cubicBezTo>
                    <a:cubicBezTo>
                      <a:pt x="148927" y="207675"/>
                      <a:pt x="121410" y="217607"/>
                      <a:pt x="101737" y="237280"/>
                    </a:cubicBezTo>
                    <a:cubicBezTo>
                      <a:pt x="86304" y="252713"/>
                      <a:pt x="67545" y="265419"/>
                      <a:pt x="55438" y="283579"/>
                    </a:cubicBezTo>
                    <a:cubicBezTo>
                      <a:pt x="22718" y="332660"/>
                      <a:pt x="38510" y="305861"/>
                      <a:pt x="9140" y="364602"/>
                    </a:cubicBezTo>
                    <a:cubicBezTo>
                      <a:pt x="12998" y="391610"/>
                      <a:pt x="0" y="427870"/>
                      <a:pt x="20714" y="445625"/>
                    </a:cubicBezTo>
                    <a:cubicBezTo>
                      <a:pt x="38533" y="460898"/>
                      <a:pt x="67252" y="439141"/>
                      <a:pt x="90162" y="434050"/>
                    </a:cubicBezTo>
                    <a:cubicBezTo>
                      <a:pt x="119784" y="427467"/>
                      <a:pt x="135598" y="418535"/>
                      <a:pt x="159610" y="399326"/>
                    </a:cubicBezTo>
                    <a:cubicBezTo>
                      <a:pt x="168132" y="392509"/>
                      <a:pt x="174239" y="382994"/>
                      <a:pt x="182760" y="376177"/>
                    </a:cubicBezTo>
                    <a:cubicBezTo>
                      <a:pt x="193623" y="367487"/>
                      <a:pt x="205909" y="360744"/>
                      <a:pt x="217484" y="353027"/>
                    </a:cubicBezTo>
                    <a:cubicBezTo>
                      <a:pt x="225200" y="341452"/>
                      <a:pt x="234412" y="330745"/>
                      <a:pt x="240633" y="318303"/>
                    </a:cubicBezTo>
                    <a:cubicBezTo>
                      <a:pt x="246089" y="307390"/>
                      <a:pt x="245931" y="273117"/>
                      <a:pt x="252208" y="283579"/>
                    </a:cubicBezTo>
                    <a:cubicBezTo>
                      <a:pt x="268577" y="310861"/>
                      <a:pt x="275357" y="376177"/>
                      <a:pt x="275357" y="376177"/>
                    </a:cubicBezTo>
                    <a:cubicBezTo>
                      <a:pt x="279215" y="418617"/>
                      <a:pt x="273455" y="463070"/>
                      <a:pt x="286932" y="503498"/>
                    </a:cubicBezTo>
                    <a:cubicBezTo>
                      <a:pt x="293153" y="522161"/>
                      <a:pt x="281638" y="435503"/>
                      <a:pt x="298507" y="445625"/>
                    </a:cubicBezTo>
                    <a:cubicBezTo>
                      <a:pt x="328098" y="463380"/>
                      <a:pt x="329372" y="507356"/>
                      <a:pt x="344805" y="538222"/>
                    </a:cubicBezTo>
                    <a:cubicBezTo>
                      <a:pt x="352522" y="553655"/>
                      <a:pt x="358384" y="570164"/>
                      <a:pt x="367955" y="584521"/>
                    </a:cubicBezTo>
                    <a:cubicBezTo>
                      <a:pt x="375671" y="596096"/>
                      <a:pt x="384883" y="606803"/>
                      <a:pt x="391104" y="619245"/>
                    </a:cubicBezTo>
                    <a:cubicBezTo>
                      <a:pt x="396560" y="630158"/>
                      <a:pt x="398821" y="642394"/>
                      <a:pt x="402679" y="653969"/>
                    </a:cubicBezTo>
                    <a:cubicBezTo>
                      <a:pt x="406537" y="642394"/>
                      <a:pt x="410902" y="630976"/>
                      <a:pt x="414254" y="619245"/>
                    </a:cubicBezTo>
                    <a:cubicBezTo>
                      <a:pt x="425148" y="581116"/>
                      <a:pt x="429450" y="554838"/>
                      <a:pt x="437403" y="515073"/>
                    </a:cubicBezTo>
                    <a:cubicBezTo>
                      <a:pt x="441261" y="472632"/>
                      <a:pt x="432191" y="426921"/>
                      <a:pt x="448978" y="387751"/>
                    </a:cubicBezTo>
                    <a:cubicBezTo>
                      <a:pt x="455775" y="371892"/>
                      <a:pt x="461201" y="420696"/>
                      <a:pt x="472127" y="434050"/>
                    </a:cubicBezTo>
                    <a:cubicBezTo>
                      <a:pt x="496313" y="463611"/>
                      <a:pt x="553150" y="515073"/>
                      <a:pt x="553150" y="515073"/>
                    </a:cubicBezTo>
                    <a:cubicBezTo>
                      <a:pt x="624954" y="443266"/>
                      <a:pt x="500825" y="579452"/>
                      <a:pt x="564724" y="387751"/>
                    </a:cubicBezTo>
                    <a:cubicBezTo>
                      <a:pt x="569900" y="372222"/>
                      <a:pt x="585236" y="414354"/>
                      <a:pt x="599448" y="422475"/>
                    </a:cubicBezTo>
                    <a:cubicBezTo>
                      <a:pt x="613260" y="430368"/>
                      <a:pt x="630852" y="428464"/>
                      <a:pt x="645747" y="434050"/>
                    </a:cubicBezTo>
                    <a:cubicBezTo>
                      <a:pt x="755281" y="475125"/>
                      <a:pt x="623090" y="443407"/>
                      <a:pt x="749919" y="468774"/>
                    </a:cubicBezTo>
                    <a:cubicBezTo>
                      <a:pt x="761494" y="461058"/>
                      <a:pt x="780244" y="458822"/>
                      <a:pt x="784643" y="445625"/>
                    </a:cubicBezTo>
                    <a:cubicBezTo>
                      <a:pt x="797346" y="407516"/>
                      <a:pt x="731335" y="351136"/>
                      <a:pt x="715195" y="341452"/>
                    </a:cubicBezTo>
                    <a:cubicBezTo>
                      <a:pt x="695904" y="329877"/>
                      <a:pt x="677444" y="316789"/>
                      <a:pt x="657322" y="306728"/>
                    </a:cubicBezTo>
                    <a:cubicBezTo>
                      <a:pt x="646409" y="301272"/>
                      <a:pt x="610397" y="295154"/>
                      <a:pt x="622598" y="295154"/>
                    </a:cubicBezTo>
                    <a:cubicBezTo>
                      <a:pt x="646067" y="295154"/>
                      <a:pt x="668897" y="302870"/>
                      <a:pt x="692046" y="306728"/>
                    </a:cubicBezTo>
                    <a:cubicBezTo>
                      <a:pt x="703621" y="310586"/>
                      <a:pt x="714735" y="320309"/>
                      <a:pt x="726770" y="318303"/>
                    </a:cubicBezTo>
                    <a:cubicBezTo>
                      <a:pt x="774043" y="310425"/>
                      <a:pt x="769625" y="271765"/>
                      <a:pt x="749919" y="237280"/>
                    </a:cubicBezTo>
                    <a:cubicBezTo>
                      <a:pt x="743017" y="225202"/>
                      <a:pt x="727907" y="219781"/>
                      <a:pt x="715195" y="214131"/>
                    </a:cubicBezTo>
                    <a:cubicBezTo>
                      <a:pt x="665685" y="192127"/>
                      <a:pt x="646583" y="192875"/>
                      <a:pt x="599448" y="179407"/>
                    </a:cubicBezTo>
                    <a:cubicBezTo>
                      <a:pt x="587717" y="176055"/>
                      <a:pt x="576455" y="171184"/>
                      <a:pt x="564724" y="167832"/>
                    </a:cubicBezTo>
                    <a:cubicBezTo>
                      <a:pt x="549428" y="163462"/>
                      <a:pt x="533663" y="160829"/>
                      <a:pt x="518426" y="156258"/>
                    </a:cubicBezTo>
                    <a:cubicBezTo>
                      <a:pt x="495054" y="149246"/>
                      <a:pt x="472127" y="140825"/>
                      <a:pt x="448978" y="133108"/>
                    </a:cubicBezTo>
                    <a:cubicBezTo>
                      <a:pt x="437403" y="129250"/>
                      <a:pt x="424406" y="128301"/>
                      <a:pt x="414254" y="121533"/>
                    </a:cubicBezTo>
                    <a:cubicBezTo>
                      <a:pt x="402679" y="113817"/>
                      <a:pt x="390216" y="107290"/>
                      <a:pt x="379529" y="98384"/>
                    </a:cubicBezTo>
                    <a:cubicBezTo>
                      <a:pt x="318288" y="47351"/>
                      <a:pt x="342876" y="11574"/>
                      <a:pt x="333231" y="5787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1771460" y="5029200"/>
                <a:ext cx="312916" cy="1828800"/>
              </a:xfrm>
              <a:custGeom>
                <a:avLst/>
                <a:gdLst>
                  <a:gd name="connsiteX0" fmla="*/ 243069 w 312916"/>
                  <a:gd name="connsiteY0" fmla="*/ 0 h 1828800"/>
                  <a:gd name="connsiteX1" fmla="*/ 254644 w 312916"/>
                  <a:gd name="connsiteY1" fmla="*/ 57873 h 1828800"/>
                  <a:gd name="connsiteX2" fmla="*/ 277793 w 312916"/>
                  <a:gd name="connsiteY2" fmla="*/ 127321 h 1828800"/>
                  <a:gd name="connsiteX3" fmla="*/ 289368 w 312916"/>
                  <a:gd name="connsiteY3" fmla="*/ 162045 h 1828800"/>
                  <a:gd name="connsiteX4" fmla="*/ 300942 w 312916"/>
                  <a:gd name="connsiteY4" fmla="*/ 208344 h 1828800"/>
                  <a:gd name="connsiteX5" fmla="*/ 266218 w 312916"/>
                  <a:gd name="connsiteY5" fmla="*/ 381964 h 1828800"/>
                  <a:gd name="connsiteX6" fmla="*/ 231494 w 312916"/>
                  <a:gd name="connsiteY6" fmla="*/ 405114 h 1828800"/>
                  <a:gd name="connsiteX7" fmla="*/ 208345 w 312916"/>
                  <a:gd name="connsiteY7" fmla="*/ 439838 h 1828800"/>
                  <a:gd name="connsiteX8" fmla="*/ 173621 w 312916"/>
                  <a:gd name="connsiteY8" fmla="*/ 451412 h 1828800"/>
                  <a:gd name="connsiteX9" fmla="*/ 138897 w 312916"/>
                  <a:gd name="connsiteY9" fmla="*/ 474562 h 1828800"/>
                  <a:gd name="connsiteX10" fmla="*/ 81023 w 312916"/>
                  <a:gd name="connsiteY10" fmla="*/ 520861 h 1828800"/>
                  <a:gd name="connsiteX11" fmla="*/ 57874 w 312916"/>
                  <a:gd name="connsiteY11" fmla="*/ 555585 h 1828800"/>
                  <a:gd name="connsiteX12" fmla="*/ 34725 w 312916"/>
                  <a:gd name="connsiteY12" fmla="*/ 625033 h 1828800"/>
                  <a:gd name="connsiteX13" fmla="*/ 23150 w 312916"/>
                  <a:gd name="connsiteY13" fmla="*/ 659757 h 1828800"/>
                  <a:gd name="connsiteX14" fmla="*/ 11575 w 312916"/>
                  <a:gd name="connsiteY14" fmla="*/ 694481 h 1828800"/>
                  <a:gd name="connsiteX15" fmla="*/ 0 w 312916"/>
                  <a:gd name="connsiteY15" fmla="*/ 729205 h 1828800"/>
                  <a:gd name="connsiteX16" fmla="*/ 23150 w 312916"/>
                  <a:gd name="connsiteY16" fmla="*/ 902825 h 1828800"/>
                  <a:gd name="connsiteX17" fmla="*/ 34725 w 312916"/>
                  <a:gd name="connsiteY17" fmla="*/ 937549 h 1828800"/>
                  <a:gd name="connsiteX18" fmla="*/ 104173 w 312916"/>
                  <a:gd name="connsiteY18" fmla="*/ 1041721 h 1828800"/>
                  <a:gd name="connsiteX19" fmla="*/ 127322 w 312916"/>
                  <a:gd name="connsiteY19" fmla="*/ 1111169 h 1828800"/>
                  <a:gd name="connsiteX20" fmla="*/ 173621 w 312916"/>
                  <a:gd name="connsiteY20" fmla="*/ 1192192 h 1828800"/>
                  <a:gd name="connsiteX21" fmla="*/ 208345 w 312916"/>
                  <a:gd name="connsiteY21" fmla="*/ 1261640 h 1828800"/>
                  <a:gd name="connsiteX22" fmla="*/ 231494 w 312916"/>
                  <a:gd name="connsiteY22" fmla="*/ 1331088 h 1828800"/>
                  <a:gd name="connsiteX23" fmla="*/ 243069 w 312916"/>
                  <a:gd name="connsiteY23" fmla="*/ 1365812 h 1828800"/>
                  <a:gd name="connsiteX24" fmla="*/ 254644 w 312916"/>
                  <a:gd name="connsiteY24" fmla="*/ 1435261 h 1828800"/>
                  <a:gd name="connsiteX25" fmla="*/ 243069 w 312916"/>
                  <a:gd name="connsiteY25" fmla="*/ 1620455 h 1828800"/>
                  <a:gd name="connsiteX26" fmla="*/ 231494 w 312916"/>
                  <a:gd name="connsiteY26" fmla="*/ 1678329 h 1828800"/>
                  <a:gd name="connsiteX27" fmla="*/ 208345 w 312916"/>
                  <a:gd name="connsiteY27" fmla="*/ 1747777 h 1828800"/>
                  <a:gd name="connsiteX28" fmla="*/ 150471 w 312916"/>
                  <a:gd name="connsiteY28" fmla="*/ 18288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2916" h="1828800">
                    <a:moveTo>
                      <a:pt x="243069" y="0"/>
                    </a:moveTo>
                    <a:cubicBezTo>
                      <a:pt x="246927" y="19291"/>
                      <a:pt x="249468" y="38893"/>
                      <a:pt x="254644" y="57873"/>
                    </a:cubicBezTo>
                    <a:cubicBezTo>
                      <a:pt x="261064" y="81415"/>
                      <a:pt x="270077" y="104172"/>
                      <a:pt x="277793" y="127321"/>
                    </a:cubicBezTo>
                    <a:cubicBezTo>
                      <a:pt x="281651" y="138896"/>
                      <a:pt x="286409" y="150208"/>
                      <a:pt x="289368" y="162045"/>
                    </a:cubicBezTo>
                    <a:lnTo>
                      <a:pt x="300942" y="208344"/>
                    </a:lnTo>
                    <a:cubicBezTo>
                      <a:pt x="295638" y="271993"/>
                      <a:pt x="312916" y="335266"/>
                      <a:pt x="266218" y="381964"/>
                    </a:cubicBezTo>
                    <a:cubicBezTo>
                      <a:pt x="256381" y="391801"/>
                      <a:pt x="243069" y="397397"/>
                      <a:pt x="231494" y="405114"/>
                    </a:cubicBezTo>
                    <a:cubicBezTo>
                      <a:pt x="223778" y="416689"/>
                      <a:pt x="219208" y="431148"/>
                      <a:pt x="208345" y="439838"/>
                    </a:cubicBezTo>
                    <a:cubicBezTo>
                      <a:pt x="198818" y="447460"/>
                      <a:pt x="184534" y="445956"/>
                      <a:pt x="173621" y="451412"/>
                    </a:cubicBezTo>
                    <a:cubicBezTo>
                      <a:pt x="161178" y="457633"/>
                      <a:pt x="149760" y="465872"/>
                      <a:pt x="138897" y="474562"/>
                    </a:cubicBezTo>
                    <a:cubicBezTo>
                      <a:pt x="56431" y="540534"/>
                      <a:pt x="187900" y="449607"/>
                      <a:pt x="81023" y="520861"/>
                    </a:cubicBezTo>
                    <a:cubicBezTo>
                      <a:pt x="73307" y="532436"/>
                      <a:pt x="63524" y="542873"/>
                      <a:pt x="57874" y="555585"/>
                    </a:cubicBezTo>
                    <a:cubicBezTo>
                      <a:pt x="47964" y="577883"/>
                      <a:pt x="42441" y="601884"/>
                      <a:pt x="34725" y="625033"/>
                    </a:cubicBezTo>
                    <a:lnTo>
                      <a:pt x="23150" y="659757"/>
                    </a:lnTo>
                    <a:lnTo>
                      <a:pt x="11575" y="694481"/>
                    </a:lnTo>
                    <a:lnTo>
                      <a:pt x="0" y="729205"/>
                    </a:lnTo>
                    <a:cubicBezTo>
                      <a:pt x="9102" y="829324"/>
                      <a:pt x="2700" y="831251"/>
                      <a:pt x="23150" y="902825"/>
                    </a:cubicBezTo>
                    <a:cubicBezTo>
                      <a:pt x="26502" y="914556"/>
                      <a:pt x="28259" y="927203"/>
                      <a:pt x="34725" y="937549"/>
                    </a:cubicBezTo>
                    <a:cubicBezTo>
                      <a:pt x="86791" y="1020856"/>
                      <a:pt x="73474" y="964974"/>
                      <a:pt x="104173" y="1041721"/>
                    </a:cubicBezTo>
                    <a:cubicBezTo>
                      <a:pt x="113236" y="1064377"/>
                      <a:pt x="113787" y="1090866"/>
                      <a:pt x="127322" y="1111169"/>
                    </a:cubicBezTo>
                    <a:cubicBezTo>
                      <a:pt x="150569" y="1146039"/>
                      <a:pt x="156000" y="1151077"/>
                      <a:pt x="173621" y="1192192"/>
                    </a:cubicBezTo>
                    <a:cubicBezTo>
                      <a:pt x="202374" y="1259284"/>
                      <a:pt x="163855" y="1194907"/>
                      <a:pt x="208345" y="1261640"/>
                    </a:cubicBezTo>
                    <a:lnTo>
                      <a:pt x="231494" y="1331088"/>
                    </a:lnTo>
                    <a:lnTo>
                      <a:pt x="243069" y="1365812"/>
                    </a:lnTo>
                    <a:cubicBezTo>
                      <a:pt x="246927" y="1388962"/>
                      <a:pt x="254644" y="1411792"/>
                      <a:pt x="254644" y="1435261"/>
                    </a:cubicBezTo>
                    <a:cubicBezTo>
                      <a:pt x="254644" y="1497113"/>
                      <a:pt x="248933" y="1558882"/>
                      <a:pt x="243069" y="1620455"/>
                    </a:cubicBezTo>
                    <a:cubicBezTo>
                      <a:pt x="241204" y="1640040"/>
                      <a:pt x="236670" y="1659349"/>
                      <a:pt x="231494" y="1678329"/>
                    </a:cubicBezTo>
                    <a:cubicBezTo>
                      <a:pt x="225074" y="1701871"/>
                      <a:pt x="221881" y="1727474"/>
                      <a:pt x="208345" y="1747777"/>
                    </a:cubicBezTo>
                    <a:cubicBezTo>
                      <a:pt x="159019" y="1821765"/>
                      <a:pt x="181719" y="1797552"/>
                      <a:pt x="150471" y="1828800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2074578" y="4881844"/>
                <a:ext cx="210800" cy="366532"/>
              </a:xfrm>
              <a:custGeom>
                <a:avLst/>
                <a:gdLst>
                  <a:gd name="connsiteX0" fmla="*/ 18912 w 210800"/>
                  <a:gd name="connsiteY0" fmla="*/ 30866 h 366532"/>
                  <a:gd name="connsiteX1" fmla="*/ 18912 w 210800"/>
                  <a:gd name="connsiteY1" fmla="*/ 285509 h 366532"/>
                  <a:gd name="connsiteX2" fmla="*/ 53636 w 210800"/>
                  <a:gd name="connsiteY2" fmla="*/ 354957 h 366532"/>
                  <a:gd name="connsiteX3" fmla="*/ 88360 w 210800"/>
                  <a:gd name="connsiteY3" fmla="*/ 366532 h 366532"/>
                  <a:gd name="connsiteX4" fmla="*/ 157808 w 210800"/>
                  <a:gd name="connsiteY4" fmla="*/ 354957 h 366532"/>
                  <a:gd name="connsiteX5" fmla="*/ 169383 w 210800"/>
                  <a:gd name="connsiteY5" fmla="*/ 216061 h 366532"/>
                  <a:gd name="connsiteX6" fmla="*/ 146233 w 210800"/>
                  <a:gd name="connsiteY6" fmla="*/ 181337 h 366532"/>
                  <a:gd name="connsiteX7" fmla="*/ 88360 w 210800"/>
                  <a:gd name="connsiteY7" fmla="*/ 135038 h 366532"/>
                  <a:gd name="connsiteX8" fmla="*/ 53636 w 210800"/>
                  <a:gd name="connsiteY8" fmla="*/ 100314 h 366532"/>
                  <a:gd name="connsiteX9" fmla="*/ 18912 w 210800"/>
                  <a:gd name="connsiteY9" fmla="*/ 30866 h 3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00" h="366532">
                    <a:moveTo>
                      <a:pt x="18912" y="30866"/>
                    </a:moveTo>
                    <a:cubicBezTo>
                      <a:pt x="13125" y="61732"/>
                      <a:pt x="312" y="146016"/>
                      <a:pt x="18912" y="285509"/>
                    </a:cubicBezTo>
                    <a:cubicBezTo>
                      <a:pt x="21416" y="304286"/>
                      <a:pt x="39078" y="343310"/>
                      <a:pt x="53636" y="354957"/>
                    </a:cubicBezTo>
                    <a:cubicBezTo>
                      <a:pt x="63163" y="362579"/>
                      <a:pt x="76785" y="362674"/>
                      <a:pt x="88360" y="366532"/>
                    </a:cubicBezTo>
                    <a:cubicBezTo>
                      <a:pt x="111509" y="362674"/>
                      <a:pt x="135834" y="363197"/>
                      <a:pt x="157808" y="354957"/>
                    </a:cubicBezTo>
                    <a:cubicBezTo>
                      <a:pt x="210800" y="335085"/>
                      <a:pt x="173432" y="233605"/>
                      <a:pt x="169383" y="216061"/>
                    </a:cubicBezTo>
                    <a:cubicBezTo>
                      <a:pt x="166255" y="202506"/>
                      <a:pt x="154923" y="192200"/>
                      <a:pt x="146233" y="181337"/>
                    </a:cubicBezTo>
                    <a:cubicBezTo>
                      <a:pt x="119290" y="147658"/>
                      <a:pt x="124462" y="165122"/>
                      <a:pt x="88360" y="135038"/>
                    </a:cubicBezTo>
                    <a:cubicBezTo>
                      <a:pt x="75785" y="124559"/>
                      <a:pt x="67256" y="109394"/>
                      <a:pt x="53636" y="100314"/>
                    </a:cubicBezTo>
                    <a:cubicBezTo>
                      <a:pt x="0" y="64556"/>
                      <a:pt x="24699" y="0"/>
                      <a:pt x="18912" y="30866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 rot="3008703">
                <a:off x="1905494" y="4909653"/>
                <a:ext cx="169247" cy="366532"/>
              </a:xfrm>
              <a:custGeom>
                <a:avLst/>
                <a:gdLst>
                  <a:gd name="connsiteX0" fmla="*/ 18912 w 210800"/>
                  <a:gd name="connsiteY0" fmla="*/ 30866 h 366532"/>
                  <a:gd name="connsiteX1" fmla="*/ 18912 w 210800"/>
                  <a:gd name="connsiteY1" fmla="*/ 285509 h 366532"/>
                  <a:gd name="connsiteX2" fmla="*/ 53636 w 210800"/>
                  <a:gd name="connsiteY2" fmla="*/ 354957 h 366532"/>
                  <a:gd name="connsiteX3" fmla="*/ 88360 w 210800"/>
                  <a:gd name="connsiteY3" fmla="*/ 366532 h 366532"/>
                  <a:gd name="connsiteX4" fmla="*/ 157808 w 210800"/>
                  <a:gd name="connsiteY4" fmla="*/ 354957 h 366532"/>
                  <a:gd name="connsiteX5" fmla="*/ 169383 w 210800"/>
                  <a:gd name="connsiteY5" fmla="*/ 216061 h 366532"/>
                  <a:gd name="connsiteX6" fmla="*/ 146233 w 210800"/>
                  <a:gd name="connsiteY6" fmla="*/ 181337 h 366532"/>
                  <a:gd name="connsiteX7" fmla="*/ 88360 w 210800"/>
                  <a:gd name="connsiteY7" fmla="*/ 135038 h 366532"/>
                  <a:gd name="connsiteX8" fmla="*/ 53636 w 210800"/>
                  <a:gd name="connsiteY8" fmla="*/ 100314 h 366532"/>
                  <a:gd name="connsiteX9" fmla="*/ 18912 w 210800"/>
                  <a:gd name="connsiteY9" fmla="*/ 30866 h 3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00" h="366532">
                    <a:moveTo>
                      <a:pt x="18912" y="30866"/>
                    </a:moveTo>
                    <a:cubicBezTo>
                      <a:pt x="13125" y="61732"/>
                      <a:pt x="312" y="146016"/>
                      <a:pt x="18912" y="285509"/>
                    </a:cubicBezTo>
                    <a:cubicBezTo>
                      <a:pt x="21416" y="304286"/>
                      <a:pt x="39078" y="343310"/>
                      <a:pt x="53636" y="354957"/>
                    </a:cubicBezTo>
                    <a:cubicBezTo>
                      <a:pt x="63163" y="362579"/>
                      <a:pt x="76785" y="362674"/>
                      <a:pt x="88360" y="366532"/>
                    </a:cubicBezTo>
                    <a:cubicBezTo>
                      <a:pt x="111509" y="362674"/>
                      <a:pt x="135834" y="363197"/>
                      <a:pt x="157808" y="354957"/>
                    </a:cubicBezTo>
                    <a:cubicBezTo>
                      <a:pt x="210800" y="335085"/>
                      <a:pt x="173432" y="233605"/>
                      <a:pt x="169383" y="216061"/>
                    </a:cubicBezTo>
                    <a:cubicBezTo>
                      <a:pt x="166255" y="202506"/>
                      <a:pt x="154923" y="192200"/>
                      <a:pt x="146233" y="181337"/>
                    </a:cubicBezTo>
                    <a:cubicBezTo>
                      <a:pt x="119290" y="147658"/>
                      <a:pt x="124462" y="165122"/>
                      <a:pt x="88360" y="135038"/>
                    </a:cubicBezTo>
                    <a:cubicBezTo>
                      <a:pt x="75785" y="124559"/>
                      <a:pt x="67256" y="109394"/>
                      <a:pt x="53636" y="100314"/>
                    </a:cubicBezTo>
                    <a:cubicBezTo>
                      <a:pt x="0" y="64556"/>
                      <a:pt x="24699" y="0"/>
                      <a:pt x="18912" y="30866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2024784" y="4880335"/>
                <a:ext cx="126923" cy="366532"/>
              </a:xfrm>
              <a:custGeom>
                <a:avLst/>
                <a:gdLst>
                  <a:gd name="connsiteX0" fmla="*/ 18912 w 210800"/>
                  <a:gd name="connsiteY0" fmla="*/ 30866 h 366532"/>
                  <a:gd name="connsiteX1" fmla="*/ 18912 w 210800"/>
                  <a:gd name="connsiteY1" fmla="*/ 285509 h 366532"/>
                  <a:gd name="connsiteX2" fmla="*/ 53636 w 210800"/>
                  <a:gd name="connsiteY2" fmla="*/ 354957 h 366532"/>
                  <a:gd name="connsiteX3" fmla="*/ 88360 w 210800"/>
                  <a:gd name="connsiteY3" fmla="*/ 366532 h 366532"/>
                  <a:gd name="connsiteX4" fmla="*/ 157808 w 210800"/>
                  <a:gd name="connsiteY4" fmla="*/ 354957 h 366532"/>
                  <a:gd name="connsiteX5" fmla="*/ 169383 w 210800"/>
                  <a:gd name="connsiteY5" fmla="*/ 216061 h 366532"/>
                  <a:gd name="connsiteX6" fmla="*/ 146233 w 210800"/>
                  <a:gd name="connsiteY6" fmla="*/ 181337 h 366532"/>
                  <a:gd name="connsiteX7" fmla="*/ 88360 w 210800"/>
                  <a:gd name="connsiteY7" fmla="*/ 135038 h 366532"/>
                  <a:gd name="connsiteX8" fmla="*/ 53636 w 210800"/>
                  <a:gd name="connsiteY8" fmla="*/ 100314 h 366532"/>
                  <a:gd name="connsiteX9" fmla="*/ 18912 w 210800"/>
                  <a:gd name="connsiteY9" fmla="*/ 30866 h 3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00" h="366532">
                    <a:moveTo>
                      <a:pt x="18912" y="30866"/>
                    </a:moveTo>
                    <a:cubicBezTo>
                      <a:pt x="13125" y="61732"/>
                      <a:pt x="312" y="146016"/>
                      <a:pt x="18912" y="285509"/>
                    </a:cubicBezTo>
                    <a:cubicBezTo>
                      <a:pt x="21416" y="304286"/>
                      <a:pt x="39078" y="343310"/>
                      <a:pt x="53636" y="354957"/>
                    </a:cubicBezTo>
                    <a:cubicBezTo>
                      <a:pt x="63163" y="362579"/>
                      <a:pt x="76785" y="362674"/>
                      <a:pt x="88360" y="366532"/>
                    </a:cubicBezTo>
                    <a:cubicBezTo>
                      <a:pt x="111509" y="362674"/>
                      <a:pt x="135834" y="363197"/>
                      <a:pt x="157808" y="354957"/>
                    </a:cubicBezTo>
                    <a:cubicBezTo>
                      <a:pt x="210800" y="335085"/>
                      <a:pt x="173432" y="233605"/>
                      <a:pt x="169383" y="216061"/>
                    </a:cubicBezTo>
                    <a:cubicBezTo>
                      <a:pt x="166255" y="202506"/>
                      <a:pt x="154923" y="192200"/>
                      <a:pt x="146233" y="181337"/>
                    </a:cubicBezTo>
                    <a:cubicBezTo>
                      <a:pt x="119290" y="147658"/>
                      <a:pt x="124462" y="165122"/>
                      <a:pt x="88360" y="135038"/>
                    </a:cubicBezTo>
                    <a:cubicBezTo>
                      <a:pt x="75785" y="124559"/>
                      <a:pt x="67256" y="109394"/>
                      <a:pt x="53636" y="100314"/>
                    </a:cubicBezTo>
                    <a:cubicBezTo>
                      <a:pt x="0" y="64556"/>
                      <a:pt x="24699" y="0"/>
                      <a:pt x="18912" y="30866"/>
                    </a:cubicBez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925974" y="2291787"/>
                <a:ext cx="2222339" cy="2685327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979383" y="3244334"/>
              <a:ext cx="15349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90033"/>
                  </a:solidFill>
                  <a:hlinkClick r:id="rId4" action="ppaction://hlinksldjump"/>
                </a:rPr>
                <a:t>Парадокс</a:t>
              </a:r>
              <a:r>
                <a:rPr lang="ru-RU" sz="2400" b="1" dirty="0" smtClean="0">
                  <a:solidFill>
                    <a:srgbClr val="990033"/>
                  </a:solidFill>
                </a:rPr>
                <a:t> </a:t>
              </a:r>
              <a:endParaRPr lang="ru-RU" sz="24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326274" y="2291787"/>
            <a:ext cx="2222339" cy="4566213"/>
            <a:chOff x="3326274" y="2291787"/>
            <a:chExt cx="2222339" cy="4566213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326274" y="2291787"/>
              <a:ext cx="2222339" cy="4566213"/>
              <a:chOff x="3583449" y="2291787"/>
              <a:chExt cx="2222339" cy="4566213"/>
            </a:xfrm>
          </p:grpSpPr>
          <p:sp>
            <p:nvSpPr>
              <p:cNvPr id="20" name="Полилиния 19"/>
              <p:cNvSpPr/>
              <p:nvPr/>
            </p:nvSpPr>
            <p:spPr>
              <a:xfrm>
                <a:off x="4349813" y="4844006"/>
                <a:ext cx="797346" cy="653969"/>
              </a:xfrm>
              <a:custGeom>
                <a:avLst/>
                <a:gdLst>
                  <a:gd name="connsiteX0" fmla="*/ 333231 w 797346"/>
                  <a:gd name="connsiteY0" fmla="*/ 5787 h 653969"/>
                  <a:gd name="connsiteX1" fmla="*/ 321656 w 797346"/>
                  <a:gd name="connsiteY1" fmla="*/ 63660 h 653969"/>
                  <a:gd name="connsiteX2" fmla="*/ 252208 w 797346"/>
                  <a:gd name="connsiteY2" fmla="*/ 133108 h 653969"/>
                  <a:gd name="connsiteX3" fmla="*/ 194335 w 797346"/>
                  <a:gd name="connsiteY3" fmla="*/ 167832 h 653969"/>
                  <a:gd name="connsiteX4" fmla="*/ 171185 w 797346"/>
                  <a:gd name="connsiteY4" fmla="*/ 190982 h 653969"/>
                  <a:gd name="connsiteX5" fmla="*/ 101737 w 797346"/>
                  <a:gd name="connsiteY5" fmla="*/ 237280 h 653969"/>
                  <a:gd name="connsiteX6" fmla="*/ 55438 w 797346"/>
                  <a:gd name="connsiteY6" fmla="*/ 283579 h 653969"/>
                  <a:gd name="connsiteX7" fmla="*/ 9140 w 797346"/>
                  <a:gd name="connsiteY7" fmla="*/ 364602 h 653969"/>
                  <a:gd name="connsiteX8" fmla="*/ 20714 w 797346"/>
                  <a:gd name="connsiteY8" fmla="*/ 445625 h 653969"/>
                  <a:gd name="connsiteX9" fmla="*/ 90162 w 797346"/>
                  <a:gd name="connsiteY9" fmla="*/ 434050 h 653969"/>
                  <a:gd name="connsiteX10" fmla="*/ 159610 w 797346"/>
                  <a:gd name="connsiteY10" fmla="*/ 399326 h 653969"/>
                  <a:gd name="connsiteX11" fmla="*/ 182760 w 797346"/>
                  <a:gd name="connsiteY11" fmla="*/ 376177 h 653969"/>
                  <a:gd name="connsiteX12" fmla="*/ 217484 w 797346"/>
                  <a:gd name="connsiteY12" fmla="*/ 353027 h 653969"/>
                  <a:gd name="connsiteX13" fmla="*/ 240633 w 797346"/>
                  <a:gd name="connsiteY13" fmla="*/ 318303 h 653969"/>
                  <a:gd name="connsiteX14" fmla="*/ 252208 w 797346"/>
                  <a:gd name="connsiteY14" fmla="*/ 283579 h 653969"/>
                  <a:gd name="connsiteX15" fmla="*/ 275357 w 797346"/>
                  <a:gd name="connsiteY15" fmla="*/ 376177 h 653969"/>
                  <a:gd name="connsiteX16" fmla="*/ 286932 w 797346"/>
                  <a:gd name="connsiteY16" fmla="*/ 503498 h 653969"/>
                  <a:gd name="connsiteX17" fmla="*/ 298507 w 797346"/>
                  <a:gd name="connsiteY17" fmla="*/ 445625 h 653969"/>
                  <a:gd name="connsiteX18" fmla="*/ 344805 w 797346"/>
                  <a:gd name="connsiteY18" fmla="*/ 538222 h 653969"/>
                  <a:gd name="connsiteX19" fmla="*/ 367955 w 797346"/>
                  <a:gd name="connsiteY19" fmla="*/ 584521 h 653969"/>
                  <a:gd name="connsiteX20" fmla="*/ 391104 w 797346"/>
                  <a:gd name="connsiteY20" fmla="*/ 619245 h 653969"/>
                  <a:gd name="connsiteX21" fmla="*/ 402679 w 797346"/>
                  <a:gd name="connsiteY21" fmla="*/ 653969 h 653969"/>
                  <a:gd name="connsiteX22" fmla="*/ 414254 w 797346"/>
                  <a:gd name="connsiteY22" fmla="*/ 619245 h 653969"/>
                  <a:gd name="connsiteX23" fmla="*/ 437403 w 797346"/>
                  <a:gd name="connsiteY23" fmla="*/ 515073 h 653969"/>
                  <a:gd name="connsiteX24" fmla="*/ 448978 w 797346"/>
                  <a:gd name="connsiteY24" fmla="*/ 387751 h 653969"/>
                  <a:gd name="connsiteX25" fmla="*/ 472127 w 797346"/>
                  <a:gd name="connsiteY25" fmla="*/ 434050 h 653969"/>
                  <a:gd name="connsiteX26" fmla="*/ 553150 w 797346"/>
                  <a:gd name="connsiteY26" fmla="*/ 515073 h 653969"/>
                  <a:gd name="connsiteX27" fmla="*/ 564724 w 797346"/>
                  <a:gd name="connsiteY27" fmla="*/ 387751 h 653969"/>
                  <a:gd name="connsiteX28" fmla="*/ 599448 w 797346"/>
                  <a:gd name="connsiteY28" fmla="*/ 422475 h 653969"/>
                  <a:gd name="connsiteX29" fmla="*/ 645747 w 797346"/>
                  <a:gd name="connsiteY29" fmla="*/ 434050 h 653969"/>
                  <a:gd name="connsiteX30" fmla="*/ 749919 w 797346"/>
                  <a:gd name="connsiteY30" fmla="*/ 468774 h 653969"/>
                  <a:gd name="connsiteX31" fmla="*/ 784643 w 797346"/>
                  <a:gd name="connsiteY31" fmla="*/ 445625 h 653969"/>
                  <a:gd name="connsiteX32" fmla="*/ 715195 w 797346"/>
                  <a:gd name="connsiteY32" fmla="*/ 341452 h 653969"/>
                  <a:gd name="connsiteX33" fmla="*/ 657322 w 797346"/>
                  <a:gd name="connsiteY33" fmla="*/ 306728 h 653969"/>
                  <a:gd name="connsiteX34" fmla="*/ 622598 w 797346"/>
                  <a:gd name="connsiteY34" fmla="*/ 295154 h 653969"/>
                  <a:gd name="connsiteX35" fmla="*/ 692046 w 797346"/>
                  <a:gd name="connsiteY35" fmla="*/ 306728 h 653969"/>
                  <a:gd name="connsiteX36" fmla="*/ 726770 w 797346"/>
                  <a:gd name="connsiteY36" fmla="*/ 318303 h 653969"/>
                  <a:gd name="connsiteX37" fmla="*/ 749919 w 797346"/>
                  <a:gd name="connsiteY37" fmla="*/ 237280 h 653969"/>
                  <a:gd name="connsiteX38" fmla="*/ 715195 w 797346"/>
                  <a:gd name="connsiteY38" fmla="*/ 214131 h 653969"/>
                  <a:gd name="connsiteX39" fmla="*/ 599448 w 797346"/>
                  <a:gd name="connsiteY39" fmla="*/ 179407 h 653969"/>
                  <a:gd name="connsiteX40" fmla="*/ 564724 w 797346"/>
                  <a:gd name="connsiteY40" fmla="*/ 167832 h 653969"/>
                  <a:gd name="connsiteX41" fmla="*/ 518426 w 797346"/>
                  <a:gd name="connsiteY41" fmla="*/ 156258 h 653969"/>
                  <a:gd name="connsiteX42" fmla="*/ 448978 w 797346"/>
                  <a:gd name="connsiteY42" fmla="*/ 133108 h 653969"/>
                  <a:gd name="connsiteX43" fmla="*/ 414254 w 797346"/>
                  <a:gd name="connsiteY43" fmla="*/ 121533 h 653969"/>
                  <a:gd name="connsiteX44" fmla="*/ 379529 w 797346"/>
                  <a:gd name="connsiteY44" fmla="*/ 98384 h 653969"/>
                  <a:gd name="connsiteX45" fmla="*/ 333231 w 797346"/>
                  <a:gd name="connsiteY45" fmla="*/ 5787 h 65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97346" h="653969">
                    <a:moveTo>
                      <a:pt x="333231" y="5787"/>
                    </a:moveTo>
                    <a:cubicBezTo>
                      <a:pt x="323586" y="0"/>
                      <a:pt x="332218" y="47063"/>
                      <a:pt x="321656" y="63660"/>
                    </a:cubicBezTo>
                    <a:cubicBezTo>
                      <a:pt x="304080" y="91280"/>
                      <a:pt x="275357" y="109959"/>
                      <a:pt x="252208" y="133108"/>
                    </a:cubicBezTo>
                    <a:cubicBezTo>
                      <a:pt x="220430" y="164886"/>
                      <a:pt x="239414" y="152807"/>
                      <a:pt x="194335" y="167832"/>
                    </a:cubicBezTo>
                    <a:cubicBezTo>
                      <a:pt x="186618" y="175549"/>
                      <a:pt x="179915" y="184434"/>
                      <a:pt x="171185" y="190982"/>
                    </a:cubicBezTo>
                    <a:cubicBezTo>
                      <a:pt x="148927" y="207675"/>
                      <a:pt x="121410" y="217607"/>
                      <a:pt x="101737" y="237280"/>
                    </a:cubicBezTo>
                    <a:cubicBezTo>
                      <a:pt x="86304" y="252713"/>
                      <a:pt x="67545" y="265419"/>
                      <a:pt x="55438" y="283579"/>
                    </a:cubicBezTo>
                    <a:cubicBezTo>
                      <a:pt x="22718" y="332660"/>
                      <a:pt x="38510" y="305861"/>
                      <a:pt x="9140" y="364602"/>
                    </a:cubicBezTo>
                    <a:cubicBezTo>
                      <a:pt x="12998" y="391610"/>
                      <a:pt x="0" y="427870"/>
                      <a:pt x="20714" y="445625"/>
                    </a:cubicBezTo>
                    <a:cubicBezTo>
                      <a:pt x="38533" y="460898"/>
                      <a:pt x="67252" y="439141"/>
                      <a:pt x="90162" y="434050"/>
                    </a:cubicBezTo>
                    <a:cubicBezTo>
                      <a:pt x="119784" y="427467"/>
                      <a:pt x="135598" y="418535"/>
                      <a:pt x="159610" y="399326"/>
                    </a:cubicBezTo>
                    <a:cubicBezTo>
                      <a:pt x="168132" y="392509"/>
                      <a:pt x="174239" y="382994"/>
                      <a:pt x="182760" y="376177"/>
                    </a:cubicBezTo>
                    <a:cubicBezTo>
                      <a:pt x="193623" y="367487"/>
                      <a:pt x="205909" y="360744"/>
                      <a:pt x="217484" y="353027"/>
                    </a:cubicBezTo>
                    <a:cubicBezTo>
                      <a:pt x="225200" y="341452"/>
                      <a:pt x="234412" y="330745"/>
                      <a:pt x="240633" y="318303"/>
                    </a:cubicBezTo>
                    <a:cubicBezTo>
                      <a:pt x="246089" y="307390"/>
                      <a:pt x="245931" y="273117"/>
                      <a:pt x="252208" y="283579"/>
                    </a:cubicBezTo>
                    <a:cubicBezTo>
                      <a:pt x="268577" y="310861"/>
                      <a:pt x="275357" y="376177"/>
                      <a:pt x="275357" y="376177"/>
                    </a:cubicBezTo>
                    <a:cubicBezTo>
                      <a:pt x="279215" y="418617"/>
                      <a:pt x="273455" y="463070"/>
                      <a:pt x="286932" y="503498"/>
                    </a:cubicBezTo>
                    <a:cubicBezTo>
                      <a:pt x="293153" y="522161"/>
                      <a:pt x="281638" y="435503"/>
                      <a:pt x="298507" y="445625"/>
                    </a:cubicBezTo>
                    <a:cubicBezTo>
                      <a:pt x="328098" y="463380"/>
                      <a:pt x="329372" y="507356"/>
                      <a:pt x="344805" y="538222"/>
                    </a:cubicBezTo>
                    <a:cubicBezTo>
                      <a:pt x="352522" y="553655"/>
                      <a:pt x="358384" y="570164"/>
                      <a:pt x="367955" y="584521"/>
                    </a:cubicBezTo>
                    <a:cubicBezTo>
                      <a:pt x="375671" y="596096"/>
                      <a:pt x="384883" y="606803"/>
                      <a:pt x="391104" y="619245"/>
                    </a:cubicBezTo>
                    <a:cubicBezTo>
                      <a:pt x="396560" y="630158"/>
                      <a:pt x="398821" y="642394"/>
                      <a:pt x="402679" y="653969"/>
                    </a:cubicBezTo>
                    <a:cubicBezTo>
                      <a:pt x="406537" y="642394"/>
                      <a:pt x="410902" y="630976"/>
                      <a:pt x="414254" y="619245"/>
                    </a:cubicBezTo>
                    <a:cubicBezTo>
                      <a:pt x="425148" y="581116"/>
                      <a:pt x="429450" y="554838"/>
                      <a:pt x="437403" y="515073"/>
                    </a:cubicBezTo>
                    <a:cubicBezTo>
                      <a:pt x="441261" y="472632"/>
                      <a:pt x="432191" y="426921"/>
                      <a:pt x="448978" y="387751"/>
                    </a:cubicBezTo>
                    <a:cubicBezTo>
                      <a:pt x="455775" y="371892"/>
                      <a:pt x="461201" y="420696"/>
                      <a:pt x="472127" y="434050"/>
                    </a:cubicBezTo>
                    <a:cubicBezTo>
                      <a:pt x="496313" y="463611"/>
                      <a:pt x="553150" y="515073"/>
                      <a:pt x="553150" y="515073"/>
                    </a:cubicBezTo>
                    <a:cubicBezTo>
                      <a:pt x="624954" y="443266"/>
                      <a:pt x="500825" y="579452"/>
                      <a:pt x="564724" y="387751"/>
                    </a:cubicBezTo>
                    <a:cubicBezTo>
                      <a:pt x="569900" y="372222"/>
                      <a:pt x="585236" y="414354"/>
                      <a:pt x="599448" y="422475"/>
                    </a:cubicBezTo>
                    <a:cubicBezTo>
                      <a:pt x="613260" y="430368"/>
                      <a:pt x="630852" y="428464"/>
                      <a:pt x="645747" y="434050"/>
                    </a:cubicBezTo>
                    <a:cubicBezTo>
                      <a:pt x="755281" y="475125"/>
                      <a:pt x="623090" y="443407"/>
                      <a:pt x="749919" y="468774"/>
                    </a:cubicBezTo>
                    <a:cubicBezTo>
                      <a:pt x="761494" y="461058"/>
                      <a:pt x="780244" y="458822"/>
                      <a:pt x="784643" y="445625"/>
                    </a:cubicBezTo>
                    <a:cubicBezTo>
                      <a:pt x="797346" y="407516"/>
                      <a:pt x="731335" y="351136"/>
                      <a:pt x="715195" y="341452"/>
                    </a:cubicBezTo>
                    <a:cubicBezTo>
                      <a:pt x="695904" y="329877"/>
                      <a:pt x="677444" y="316789"/>
                      <a:pt x="657322" y="306728"/>
                    </a:cubicBezTo>
                    <a:cubicBezTo>
                      <a:pt x="646409" y="301272"/>
                      <a:pt x="610397" y="295154"/>
                      <a:pt x="622598" y="295154"/>
                    </a:cubicBezTo>
                    <a:cubicBezTo>
                      <a:pt x="646067" y="295154"/>
                      <a:pt x="668897" y="302870"/>
                      <a:pt x="692046" y="306728"/>
                    </a:cubicBezTo>
                    <a:cubicBezTo>
                      <a:pt x="703621" y="310586"/>
                      <a:pt x="714735" y="320309"/>
                      <a:pt x="726770" y="318303"/>
                    </a:cubicBezTo>
                    <a:cubicBezTo>
                      <a:pt x="774043" y="310425"/>
                      <a:pt x="769625" y="271765"/>
                      <a:pt x="749919" y="237280"/>
                    </a:cubicBezTo>
                    <a:cubicBezTo>
                      <a:pt x="743017" y="225202"/>
                      <a:pt x="727907" y="219781"/>
                      <a:pt x="715195" y="214131"/>
                    </a:cubicBezTo>
                    <a:cubicBezTo>
                      <a:pt x="665685" y="192127"/>
                      <a:pt x="646583" y="192875"/>
                      <a:pt x="599448" y="179407"/>
                    </a:cubicBezTo>
                    <a:cubicBezTo>
                      <a:pt x="587717" y="176055"/>
                      <a:pt x="576455" y="171184"/>
                      <a:pt x="564724" y="167832"/>
                    </a:cubicBezTo>
                    <a:cubicBezTo>
                      <a:pt x="549428" y="163462"/>
                      <a:pt x="533663" y="160829"/>
                      <a:pt x="518426" y="156258"/>
                    </a:cubicBezTo>
                    <a:cubicBezTo>
                      <a:pt x="495054" y="149246"/>
                      <a:pt x="472127" y="140825"/>
                      <a:pt x="448978" y="133108"/>
                    </a:cubicBezTo>
                    <a:cubicBezTo>
                      <a:pt x="437403" y="129250"/>
                      <a:pt x="424406" y="128301"/>
                      <a:pt x="414254" y="121533"/>
                    </a:cubicBezTo>
                    <a:cubicBezTo>
                      <a:pt x="402679" y="113817"/>
                      <a:pt x="390216" y="107290"/>
                      <a:pt x="379529" y="98384"/>
                    </a:cubicBezTo>
                    <a:cubicBezTo>
                      <a:pt x="318288" y="47351"/>
                      <a:pt x="342876" y="11574"/>
                      <a:pt x="333231" y="5787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4428935" y="5029200"/>
                <a:ext cx="312916" cy="1828800"/>
              </a:xfrm>
              <a:custGeom>
                <a:avLst/>
                <a:gdLst>
                  <a:gd name="connsiteX0" fmla="*/ 243069 w 312916"/>
                  <a:gd name="connsiteY0" fmla="*/ 0 h 1828800"/>
                  <a:gd name="connsiteX1" fmla="*/ 254644 w 312916"/>
                  <a:gd name="connsiteY1" fmla="*/ 57873 h 1828800"/>
                  <a:gd name="connsiteX2" fmla="*/ 277793 w 312916"/>
                  <a:gd name="connsiteY2" fmla="*/ 127321 h 1828800"/>
                  <a:gd name="connsiteX3" fmla="*/ 289368 w 312916"/>
                  <a:gd name="connsiteY3" fmla="*/ 162045 h 1828800"/>
                  <a:gd name="connsiteX4" fmla="*/ 300942 w 312916"/>
                  <a:gd name="connsiteY4" fmla="*/ 208344 h 1828800"/>
                  <a:gd name="connsiteX5" fmla="*/ 266218 w 312916"/>
                  <a:gd name="connsiteY5" fmla="*/ 381964 h 1828800"/>
                  <a:gd name="connsiteX6" fmla="*/ 231494 w 312916"/>
                  <a:gd name="connsiteY6" fmla="*/ 405114 h 1828800"/>
                  <a:gd name="connsiteX7" fmla="*/ 208345 w 312916"/>
                  <a:gd name="connsiteY7" fmla="*/ 439838 h 1828800"/>
                  <a:gd name="connsiteX8" fmla="*/ 173621 w 312916"/>
                  <a:gd name="connsiteY8" fmla="*/ 451412 h 1828800"/>
                  <a:gd name="connsiteX9" fmla="*/ 138897 w 312916"/>
                  <a:gd name="connsiteY9" fmla="*/ 474562 h 1828800"/>
                  <a:gd name="connsiteX10" fmla="*/ 81023 w 312916"/>
                  <a:gd name="connsiteY10" fmla="*/ 520861 h 1828800"/>
                  <a:gd name="connsiteX11" fmla="*/ 57874 w 312916"/>
                  <a:gd name="connsiteY11" fmla="*/ 555585 h 1828800"/>
                  <a:gd name="connsiteX12" fmla="*/ 34725 w 312916"/>
                  <a:gd name="connsiteY12" fmla="*/ 625033 h 1828800"/>
                  <a:gd name="connsiteX13" fmla="*/ 23150 w 312916"/>
                  <a:gd name="connsiteY13" fmla="*/ 659757 h 1828800"/>
                  <a:gd name="connsiteX14" fmla="*/ 11575 w 312916"/>
                  <a:gd name="connsiteY14" fmla="*/ 694481 h 1828800"/>
                  <a:gd name="connsiteX15" fmla="*/ 0 w 312916"/>
                  <a:gd name="connsiteY15" fmla="*/ 729205 h 1828800"/>
                  <a:gd name="connsiteX16" fmla="*/ 23150 w 312916"/>
                  <a:gd name="connsiteY16" fmla="*/ 902825 h 1828800"/>
                  <a:gd name="connsiteX17" fmla="*/ 34725 w 312916"/>
                  <a:gd name="connsiteY17" fmla="*/ 937549 h 1828800"/>
                  <a:gd name="connsiteX18" fmla="*/ 104173 w 312916"/>
                  <a:gd name="connsiteY18" fmla="*/ 1041721 h 1828800"/>
                  <a:gd name="connsiteX19" fmla="*/ 127322 w 312916"/>
                  <a:gd name="connsiteY19" fmla="*/ 1111169 h 1828800"/>
                  <a:gd name="connsiteX20" fmla="*/ 173621 w 312916"/>
                  <a:gd name="connsiteY20" fmla="*/ 1192192 h 1828800"/>
                  <a:gd name="connsiteX21" fmla="*/ 208345 w 312916"/>
                  <a:gd name="connsiteY21" fmla="*/ 1261640 h 1828800"/>
                  <a:gd name="connsiteX22" fmla="*/ 231494 w 312916"/>
                  <a:gd name="connsiteY22" fmla="*/ 1331088 h 1828800"/>
                  <a:gd name="connsiteX23" fmla="*/ 243069 w 312916"/>
                  <a:gd name="connsiteY23" fmla="*/ 1365812 h 1828800"/>
                  <a:gd name="connsiteX24" fmla="*/ 254644 w 312916"/>
                  <a:gd name="connsiteY24" fmla="*/ 1435261 h 1828800"/>
                  <a:gd name="connsiteX25" fmla="*/ 243069 w 312916"/>
                  <a:gd name="connsiteY25" fmla="*/ 1620455 h 1828800"/>
                  <a:gd name="connsiteX26" fmla="*/ 231494 w 312916"/>
                  <a:gd name="connsiteY26" fmla="*/ 1678329 h 1828800"/>
                  <a:gd name="connsiteX27" fmla="*/ 208345 w 312916"/>
                  <a:gd name="connsiteY27" fmla="*/ 1747777 h 1828800"/>
                  <a:gd name="connsiteX28" fmla="*/ 150471 w 312916"/>
                  <a:gd name="connsiteY28" fmla="*/ 18288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2916" h="1828800">
                    <a:moveTo>
                      <a:pt x="243069" y="0"/>
                    </a:moveTo>
                    <a:cubicBezTo>
                      <a:pt x="246927" y="19291"/>
                      <a:pt x="249468" y="38893"/>
                      <a:pt x="254644" y="57873"/>
                    </a:cubicBezTo>
                    <a:cubicBezTo>
                      <a:pt x="261064" y="81415"/>
                      <a:pt x="270077" y="104172"/>
                      <a:pt x="277793" y="127321"/>
                    </a:cubicBezTo>
                    <a:cubicBezTo>
                      <a:pt x="281651" y="138896"/>
                      <a:pt x="286409" y="150208"/>
                      <a:pt x="289368" y="162045"/>
                    </a:cubicBezTo>
                    <a:lnTo>
                      <a:pt x="300942" y="208344"/>
                    </a:lnTo>
                    <a:cubicBezTo>
                      <a:pt x="295638" y="271993"/>
                      <a:pt x="312916" y="335266"/>
                      <a:pt x="266218" y="381964"/>
                    </a:cubicBezTo>
                    <a:cubicBezTo>
                      <a:pt x="256381" y="391801"/>
                      <a:pt x="243069" y="397397"/>
                      <a:pt x="231494" y="405114"/>
                    </a:cubicBezTo>
                    <a:cubicBezTo>
                      <a:pt x="223778" y="416689"/>
                      <a:pt x="219208" y="431148"/>
                      <a:pt x="208345" y="439838"/>
                    </a:cubicBezTo>
                    <a:cubicBezTo>
                      <a:pt x="198818" y="447460"/>
                      <a:pt x="184534" y="445956"/>
                      <a:pt x="173621" y="451412"/>
                    </a:cubicBezTo>
                    <a:cubicBezTo>
                      <a:pt x="161178" y="457633"/>
                      <a:pt x="149760" y="465872"/>
                      <a:pt x="138897" y="474562"/>
                    </a:cubicBezTo>
                    <a:cubicBezTo>
                      <a:pt x="56431" y="540534"/>
                      <a:pt x="187900" y="449607"/>
                      <a:pt x="81023" y="520861"/>
                    </a:cubicBezTo>
                    <a:cubicBezTo>
                      <a:pt x="73307" y="532436"/>
                      <a:pt x="63524" y="542873"/>
                      <a:pt x="57874" y="555585"/>
                    </a:cubicBezTo>
                    <a:cubicBezTo>
                      <a:pt x="47964" y="577883"/>
                      <a:pt x="42441" y="601884"/>
                      <a:pt x="34725" y="625033"/>
                    </a:cubicBezTo>
                    <a:lnTo>
                      <a:pt x="23150" y="659757"/>
                    </a:lnTo>
                    <a:lnTo>
                      <a:pt x="11575" y="694481"/>
                    </a:lnTo>
                    <a:lnTo>
                      <a:pt x="0" y="729205"/>
                    </a:lnTo>
                    <a:cubicBezTo>
                      <a:pt x="9102" y="829324"/>
                      <a:pt x="2700" y="831251"/>
                      <a:pt x="23150" y="902825"/>
                    </a:cubicBezTo>
                    <a:cubicBezTo>
                      <a:pt x="26502" y="914556"/>
                      <a:pt x="28259" y="927203"/>
                      <a:pt x="34725" y="937549"/>
                    </a:cubicBezTo>
                    <a:cubicBezTo>
                      <a:pt x="86791" y="1020856"/>
                      <a:pt x="73474" y="964974"/>
                      <a:pt x="104173" y="1041721"/>
                    </a:cubicBezTo>
                    <a:cubicBezTo>
                      <a:pt x="113236" y="1064377"/>
                      <a:pt x="113787" y="1090866"/>
                      <a:pt x="127322" y="1111169"/>
                    </a:cubicBezTo>
                    <a:cubicBezTo>
                      <a:pt x="150569" y="1146039"/>
                      <a:pt x="156000" y="1151077"/>
                      <a:pt x="173621" y="1192192"/>
                    </a:cubicBezTo>
                    <a:cubicBezTo>
                      <a:pt x="202374" y="1259284"/>
                      <a:pt x="163855" y="1194907"/>
                      <a:pt x="208345" y="1261640"/>
                    </a:cubicBezTo>
                    <a:lnTo>
                      <a:pt x="231494" y="1331088"/>
                    </a:lnTo>
                    <a:lnTo>
                      <a:pt x="243069" y="1365812"/>
                    </a:lnTo>
                    <a:cubicBezTo>
                      <a:pt x="246927" y="1388962"/>
                      <a:pt x="254644" y="1411792"/>
                      <a:pt x="254644" y="1435261"/>
                    </a:cubicBezTo>
                    <a:cubicBezTo>
                      <a:pt x="254644" y="1497113"/>
                      <a:pt x="248933" y="1558882"/>
                      <a:pt x="243069" y="1620455"/>
                    </a:cubicBezTo>
                    <a:cubicBezTo>
                      <a:pt x="241204" y="1640040"/>
                      <a:pt x="236670" y="1659349"/>
                      <a:pt x="231494" y="1678329"/>
                    </a:cubicBezTo>
                    <a:cubicBezTo>
                      <a:pt x="225074" y="1701871"/>
                      <a:pt x="221881" y="1727474"/>
                      <a:pt x="208345" y="1747777"/>
                    </a:cubicBezTo>
                    <a:cubicBezTo>
                      <a:pt x="159019" y="1821765"/>
                      <a:pt x="181719" y="1797552"/>
                      <a:pt x="150471" y="1828800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4732053" y="4881844"/>
                <a:ext cx="210800" cy="366532"/>
              </a:xfrm>
              <a:custGeom>
                <a:avLst/>
                <a:gdLst>
                  <a:gd name="connsiteX0" fmla="*/ 18912 w 210800"/>
                  <a:gd name="connsiteY0" fmla="*/ 30866 h 366532"/>
                  <a:gd name="connsiteX1" fmla="*/ 18912 w 210800"/>
                  <a:gd name="connsiteY1" fmla="*/ 285509 h 366532"/>
                  <a:gd name="connsiteX2" fmla="*/ 53636 w 210800"/>
                  <a:gd name="connsiteY2" fmla="*/ 354957 h 366532"/>
                  <a:gd name="connsiteX3" fmla="*/ 88360 w 210800"/>
                  <a:gd name="connsiteY3" fmla="*/ 366532 h 366532"/>
                  <a:gd name="connsiteX4" fmla="*/ 157808 w 210800"/>
                  <a:gd name="connsiteY4" fmla="*/ 354957 h 366532"/>
                  <a:gd name="connsiteX5" fmla="*/ 169383 w 210800"/>
                  <a:gd name="connsiteY5" fmla="*/ 216061 h 366532"/>
                  <a:gd name="connsiteX6" fmla="*/ 146233 w 210800"/>
                  <a:gd name="connsiteY6" fmla="*/ 181337 h 366532"/>
                  <a:gd name="connsiteX7" fmla="*/ 88360 w 210800"/>
                  <a:gd name="connsiteY7" fmla="*/ 135038 h 366532"/>
                  <a:gd name="connsiteX8" fmla="*/ 53636 w 210800"/>
                  <a:gd name="connsiteY8" fmla="*/ 100314 h 366532"/>
                  <a:gd name="connsiteX9" fmla="*/ 18912 w 210800"/>
                  <a:gd name="connsiteY9" fmla="*/ 30866 h 3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00" h="366532">
                    <a:moveTo>
                      <a:pt x="18912" y="30866"/>
                    </a:moveTo>
                    <a:cubicBezTo>
                      <a:pt x="13125" y="61732"/>
                      <a:pt x="312" y="146016"/>
                      <a:pt x="18912" y="285509"/>
                    </a:cubicBezTo>
                    <a:cubicBezTo>
                      <a:pt x="21416" y="304286"/>
                      <a:pt x="39078" y="343310"/>
                      <a:pt x="53636" y="354957"/>
                    </a:cubicBezTo>
                    <a:cubicBezTo>
                      <a:pt x="63163" y="362579"/>
                      <a:pt x="76785" y="362674"/>
                      <a:pt x="88360" y="366532"/>
                    </a:cubicBezTo>
                    <a:cubicBezTo>
                      <a:pt x="111509" y="362674"/>
                      <a:pt x="135834" y="363197"/>
                      <a:pt x="157808" y="354957"/>
                    </a:cubicBezTo>
                    <a:cubicBezTo>
                      <a:pt x="210800" y="335085"/>
                      <a:pt x="173432" y="233605"/>
                      <a:pt x="169383" y="216061"/>
                    </a:cubicBezTo>
                    <a:cubicBezTo>
                      <a:pt x="166255" y="202506"/>
                      <a:pt x="154923" y="192200"/>
                      <a:pt x="146233" y="181337"/>
                    </a:cubicBezTo>
                    <a:cubicBezTo>
                      <a:pt x="119290" y="147658"/>
                      <a:pt x="124462" y="165122"/>
                      <a:pt x="88360" y="135038"/>
                    </a:cubicBezTo>
                    <a:cubicBezTo>
                      <a:pt x="75785" y="124559"/>
                      <a:pt x="67256" y="109394"/>
                      <a:pt x="53636" y="100314"/>
                    </a:cubicBezTo>
                    <a:cubicBezTo>
                      <a:pt x="0" y="64556"/>
                      <a:pt x="24699" y="0"/>
                      <a:pt x="18912" y="30866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 rot="3008703">
                <a:off x="4562969" y="4909653"/>
                <a:ext cx="169247" cy="366532"/>
              </a:xfrm>
              <a:custGeom>
                <a:avLst/>
                <a:gdLst>
                  <a:gd name="connsiteX0" fmla="*/ 18912 w 210800"/>
                  <a:gd name="connsiteY0" fmla="*/ 30866 h 366532"/>
                  <a:gd name="connsiteX1" fmla="*/ 18912 w 210800"/>
                  <a:gd name="connsiteY1" fmla="*/ 285509 h 366532"/>
                  <a:gd name="connsiteX2" fmla="*/ 53636 w 210800"/>
                  <a:gd name="connsiteY2" fmla="*/ 354957 h 366532"/>
                  <a:gd name="connsiteX3" fmla="*/ 88360 w 210800"/>
                  <a:gd name="connsiteY3" fmla="*/ 366532 h 366532"/>
                  <a:gd name="connsiteX4" fmla="*/ 157808 w 210800"/>
                  <a:gd name="connsiteY4" fmla="*/ 354957 h 366532"/>
                  <a:gd name="connsiteX5" fmla="*/ 169383 w 210800"/>
                  <a:gd name="connsiteY5" fmla="*/ 216061 h 366532"/>
                  <a:gd name="connsiteX6" fmla="*/ 146233 w 210800"/>
                  <a:gd name="connsiteY6" fmla="*/ 181337 h 366532"/>
                  <a:gd name="connsiteX7" fmla="*/ 88360 w 210800"/>
                  <a:gd name="connsiteY7" fmla="*/ 135038 h 366532"/>
                  <a:gd name="connsiteX8" fmla="*/ 53636 w 210800"/>
                  <a:gd name="connsiteY8" fmla="*/ 100314 h 366532"/>
                  <a:gd name="connsiteX9" fmla="*/ 18912 w 210800"/>
                  <a:gd name="connsiteY9" fmla="*/ 30866 h 3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00" h="366532">
                    <a:moveTo>
                      <a:pt x="18912" y="30866"/>
                    </a:moveTo>
                    <a:cubicBezTo>
                      <a:pt x="13125" y="61732"/>
                      <a:pt x="312" y="146016"/>
                      <a:pt x="18912" y="285509"/>
                    </a:cubicBezTo>
                    <a:cubicBezTo>
                      <a:pt x="21416" y="304286"/>
                      <a:pt x="39078" y="343310"/>
                      <a:pt x="53636" y="354957"/>
                    </a:cubicBezTo>
                    <a:cubicBezTo>
                      <a:pt x="63163" y="362579"/>
                      <a:pt x="76785" y="362674"/>
                      <a:pt x="88360" y="366532"/>
                    </a:cubicBezTo>
                    <a:cubicBezTo>
                      <a:pt x="111509" y="362674"/>
                      <a:pt x="135834" y="363197"/>
                      <a:pt x="157808" y="354957"/>
                    </a:cubicBezTo>
                    <a:cubicBezTo>
                      <a:pt x="210800" y="335085"/>
                      <a:pt x="173432" y="233605"/>
                      <a:pt x="169383" y="216061"/>
                    </a:cubicBezTo>
                    <a:cubicBezTo>
                      <a:pt x="166255" y="202506"/>
                      <a:pt x="154923" y="192200"/>
                      <a:pt x="146233" y="181337"/>
                    </a:cubicBezTo>
                    <a:cubicBezTo>
                      <a:pt x="119290" y="147658"/>
                      <a:pt x="124462" y="165122"/>
                      <a:pt x="88360" y="135038"/>
                    </a:cubicBezTo>
                    <a:cubicBezTo>
                      <a:pt x="75785" y="124559"/>
                      <a:pt x="67256" y="109394"/>
                      <a:pt x="53636" y="100314"/>
                    </a:cubicBezTo>
                    <a:cubicBezTo>
                      <a:pt x="0" y="64556"/>
                      <a:pt x="24699" y="0"/>
                      <a:pt x="18912" y="30866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4682259" y="4880335"/>
                <a:ext cx="126923" cy="366532"/>
              </a:xfrm>
              <a:custGeom>
                <a:avLst/>
                <a:gdLst>
                  <a:gd name="connsiteX0" fmla="*/ 18912 w 210800"/>
                  <a:gd name="connsiteY0" fmla="*/ 30866 h 366532"/>
                  <a:gd name="connsiteX1" fmla="*/ 18912 w 210800"/>
                  <a:gd name="connsiteY1" fmla="*/ 285509 h 366532"/>
                  <a:gd name="connsiteX2" fmla="*/ 53636 w 210800"/>
                  <a:gd name="connsiteY2" fmla="*/ 354957 h 366532"/>
                  <a:gd name="connsiteX3" fmla="*/ 88360 w 210800"/>
                  <a:gd name="connsiteY3" fmla="*/ 366532 h 366532"/>
                  <a:gd name="connsiteX4" fmla="*/ 157808 w 210800"/>
                  <a:gd name="connsiteY4" fmla="*/ 354957 h 366532"/>
                  <a:gd name="connsiteX5" fmla="*/ 169383 w 210800"/>
                  <a:gd name="connsiteY5" fmla="*/ 216061 h 366532"/>
                  <a:gd name="connsiteX6" fmla="*/ 146233 w 210800"/>
                  <a:gd name="connsiteY6" fmla="*/ 181337 h 366532"/>
                  <a:gd name="connsiteX7" fmla="*/ 88360 w 210800"/>
                  <a:gd name="connsiteY7" fmla="*/ 135038 h 366532"/>
                  <a:gd name="connsiteX8" fmla="*/ 53636 w 210800"/>
                  <a:gd name="connsiteY8" fmla="*/ 100314 h 366532"/>
                  <a:gd name="connsiteX9" fmla="*/ 18912 w 210800"/>
                  <a:gd name="connsiteY9" fmla="*/ 30866 h 3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00" h="366532">
                    <a:moveTo>
                      <a:pt x="18912" y="30866"/>
                    </a:moveTo>
                    <a:cubicBezTo>
                      <a:pt x="13125" y="61732"/>
                      <a:pt x="312" y="146016"/>
                      <a:pt x="18912" y="285509"/>
                    </a:cubicBezTo>
                    <a:cubicBezTo>
                      <a:pt x="21416" y="304286"/>
                      <a:pt x="39078" y="343310"/>
                      <a:pt x="53636" y="354957"/>
                    </a:cubicBezTo>
                    <a:cubicBezTo>
                      <a:pt x="63163" y="362579"/>
                      <a:pt x="76785" y="362674"/>
                      <a:pt x="88360" y="366532"/>
                    </a:cubicBezTo>
                    <a:cubicBezTo>
                      <a:pt x="111509" y="362674"/>
                      <a:pt x="135834" y="363197"/>
                      <a:pt x="157808" y="354957"/>
                    </a:cubicBezTo>
                    <a:cubicBezTo>
                      <a:pt x="210800" y="335085"/>
                      <a:pt x="173432" y="233605"/>
                      <a:pt x="169383" y="216061"/>
                    </a:cubicBezTo>
                    <a:cubicBezTo>
                      <a:pt x="166255" y="202506"/>
                      <a:pt x="154923" y="192200"/>
                      <a:pt x="146233" y="181337"/>
                    </a:cubicBezTo>
                    <a:cubicBezTo>
                      <a:pt x="119290" y="147658"/>
                      <a:pt x="124462" y="165122"/>
                      <a:pt x="88360" y="135038"/>
                    </a:cubicBezTo>
                    <a:cubicBezTo>
                      <a:pt x="75785" y="124559"/>
                      <a:pt x="67256" y="109394"/>
                      <a:pt x="53636" y="100314"/>
                    </a:cubicBezTo>
                    <a:cubicBezTo>
                      <a:pt x="0" y="64556"/>
                      <a:pt x="24699" y="0"/>
                      <a:pt x="18912" y="30866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3583449" y="2291787"/>
                <a:ext cx="2222339" cy="2685327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3812719" y="3298763"/>
              <a:ext cx="124425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990033"/>
                  </a:solidFill>
                  <a:hlinkClick r:id="rId5" action="ppaction://hlinksldjump"/>
                </a:rPr>
                <a:t>Софизм</a:t>
              </a:r>
              <a:endParaRPr lang="ru-RU" sz="24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878974" y="2291787"/>
            <a:ext cx="2222339" cy="4566213"/>
            <a:chOff x="5878974" y="2291787"/>
            <a:chExt cx="2222339" cy="4566213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5878974" y="2291787"/>
              <a:ext cx="2222339" cy="4566213"/>
              <a:chOff x="6002799" y="2291787"/>
              <a:chExt cx="2222339" cy="4566213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6769163" y="4844006"/>
                <a:ext cx="797346" cy="653969"/>
              </a:xfrm>
              <a:custGeom>
                <a:avLst/>
                <a:gdLst>
                  <a:gd name="connsiteX0" fmla="*/ 333231 w 797346"/>
                  <a:gd name="connsiteY0" fmla="*/ 5787 h 653969"/>
                  <a:gd name="connsiteX1" fmla="*/ 321656 w 797346"/>
                  <a:gd name="connsiteY1" fmla="*/ 63660 h 653969"/>
                  <a:gd name="connsiteX2" fmla="*/ 252208 w 797346"/>
                  <a:gd name="connsiteY2" fmla="*/ 133108 h 653969"/>
                  <a:gd name="connsiteX3" fmla="*/ 194335 w 797346"/>
                  <a:gd name="connsiteY3" fmla="*/ 167832 h 653969"/>
                  <a:gd name="connsiteX4" fmla="*/ 171185 w 797346"/>
                  <a:gd name="connsiteY4" fmla="*/ 190982 h 653969"/>
                  <a:gd name="connsiteX5" fmla="*/ 101737 w 797346"/>
                  <a:gd name="connsiteY5" fmla="*/ 237280 h 653969"/>
                  <a:gd name="connsiteX6" fmla="*/ 55438 w 797346"/>
                  <a:gd name="connsiteY6" fmla="*/ 283579 h 653969"/>
                  <a:gd name="connsiteX7" fmla="*/ 9140 w 797346"/>
                  <a:gd name="connsiteY7" fmla="*/ 364602 h 653969"/>
                  <a:gd name="connsiteX8" fmla="*/ 20714 w 797346"/>
                  <a:gd name="connsiteY8" fmla="*/ 445625 h 653969"/>
                  <a:gd name="connsiteX9" fmla="*/ 90162 w 797346"/>
                  <a:gd name="connsiteY9" fmla="*/ 434050 h 653969"/>
                  <a:gd name="connsiteX10" fmla="*/ 159610 w 797346"/>
                  <a:gd name="connsiteY10" fmla="*/ 399326 h 653969"/>
                  <a:gd name="connsiteX11" fmla="*/ 182760 w 797346"/>
                  <a:gd name="connsiteY11" fmla="*/ 376177 h 653969"/>
                  <a:gd name="connsiteX12" fmla="*/ 217484 w 797346"/>
                  <a:gd name="connsiteY12" fmla="*/ 353027 h 653969"/>
                  <a:gd name="connsiteX13" fmla="*/ 240633 w 797346"/>
                  <a:gd name="connsiteY13" fmla="*/ 318303 h 653969"/>
                  <a:gd name="connsiteX14" fmla="*/ 252208 w 797346"/>
                  <a:gd name="connsiteY14" fmla="*/ 283579 h 653969"/>
                  <a:gd name="connsiteX15" fmla="*/ 275357 w 797346"/>
                  <a:gd name="connsiteY15" fmla="*/ 376177 h 653969"/>
                  <a:gd name="connsiteX16" fmla="*/ 286932 w 797346"/>
                  <a:gd name="connsiteY16" fmla="*/ 503498 h 653969"/>
                  <a:gd name="connsiteX17" fmla="*/ 298507 w 797346"/>
                  <a:gd name="connsiteY17" fmla="*/ 445625 h 653969"/>
                  <a:gd name="connsiteX18" fmla="*/ 344805 w 797346"/>
                  <a:gd name="connsiteY18" fmla="*/ 538222 h 653969"/>
                  <a:gd name="connsiteX19" fmla="*/ 367955 w 797346"/>
                  <a:gd name="connsiteY19" fmla="*/ 584521 h 653969"/>
                  <a:gd name="connsiteX20" fmla="*/ 391104 w 797346"/>
                  <a:gd name="connsiteY20" fmla="*/ 619245 h 653969"/>
                  <a:gd name="connsiteX21" fmla="*/ 402679 w 797346"/>
                  <a:gd name="connsiteY21" fmla="*/ 653969 h 653969"/>
                  <a:gd name="connsiteX22" fmla="*/ 414254 w 797346"/>
                  <a:gd name="connsiteY22" fmla="*/ 619245 h 653969"/>
                  <a:gd name="connsiteX23" fmla="*/ 437403 w 797346"/>
                  <a:gd name="connsiteY23" fmla="*/ 515073 h 653969"/>
                  <a:gd name="connsiteX24" fmla="*/ 448978 w 797346"/>
                  <a:gd name="connsiteY24" fmla="*/ 387751 h 653969"/>
                  <a:gd name="connsiteX25" fmla="*/ 472127 w 797346"/>
                  <a:gd name="connsiteY25" fmla="*/ 434050 h 653969"/>
                  <a:gd name="connsiteX26" fmla="*/ 553150 w 797346"/>
                  <a:gd name="connsiteY26" fmla="*/ 515073 h 653969"/>
                  <a:gd name="connsiteX27" fmla="*/ 564724 w 797346"/>
                  <a:gd name="connsiteY27" fmla="*/ 387751 h 653969"/>
                  <a:gd name="connsiteX28" fmla="*/ 599448 w 797346"/>
                  <a:gd name="connsiteY28" fmla="*/ 422475 h 653969"/>
                  <a:gd name="connsiteX29" fmla="*/ 645747 w 797346"/>
                  <a:gd name="connsiteY29" fmla="*/ 434050 h 653969"/>
                  <a:gd name="connsiteX30" fmla="*/ 749919 w 797346"/>
                  <a:gd name="connsiteY30" fmla="*/ 468774 h 653969"/>
                  <a:gd name="connsiteX31" fmla="*/ 784643 w 797346"/>
                  <a:gd name="connsiteY31" fmla="*/ 445625 h 653969"/>
                  <a:gd name="connsiteX32" fmla="*/ 715195 w 797346"/>
                  <a:gd name="connsiteY32" fmla="*/ 341452 h 653969"/>
                  <a:gd name="connsiteX33" fmla="*/ 657322 w 797346"/>
                  <a:gd name="connsiteY33" fmla="*/ 306728 h 653969"/>
                  <a:gd name="connsiteX34" fmla="*/ 622598 w 797346"/>
                  <a:gd name="connsiteY34" fmla="*/ 295154 h 653969"/>
                  <a:gd name="connsiteX35" fmla="*/ 692046 w 797346"/>
                  <a:gd name="connsiteY35" fmla="*/ 306728 h 653969"/>
                  <a:gd name="connsiteX36" fmla="*/ 726770 w 797346"/>
                  <a:gd name="connsiteY36" fmla="*/ 318303 h 653969"/>
                  <a:gd name="connsiteX37" fmla="*/ 749919 w 797346"/>
                  <a:gd name="connsiteY37" fmla="*/ 237280 h 653969"/>
                  <a:gd name="connsiteX38" fmla="*/ 715195 w 797346"/>
                  <a:gd name="connsiteY38" fmla="*/ 214131 h 653969"/>
                  <a:gd name="connsiteX39" fmla="*/ 599448 w 797346"/>
                  <a:gd name="connsiteY39" fmla="*/ 179407 h 653969"/>
                  <a:gd name="connsiteX40" fmla="*/ 564724 w 797346"/>
                  <a:gd name="connsiteY40" fmla="*/ 167832 h 653969"/>
                  <a:gd name="connsiteX41" fmla="*/ 518426 w 797346"/>
                  <a:gd name="connsiteY41" fmla="*/ 156258 h 653969"/>
                  <a:gd name="connsiteX42" fmla="*/ 448978 w 797346"/>
                  <a:gd name="connsiteY42" fmla="*/ 133108 h 653969"/>
                  <a:gd name="connsiteX43" fmla="*/ 414254 w 797346"/>
                  <a:gd name="connsiteY43" fmla="*/ 121533 h 653969"/>
                  <a:gd name="connsiteX44" fmla="*/ 379529 w 797346"/>
                  <a:gd name="connsiteY44" fmla="*/ 98384 h 653969"/>
                  <a:gd name="connsiteX45" fmla="*/ 333231 w 797346"/>
                  <a:gd name="connsiteY45" fmla="*/ 5787 h 65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797346" h="653969">
                    <a:moveTo>
                      <a:pt x="333231" y="5787"/>
                    </a:moveTo>
                    <a:cubicBezTo>
                      <a:pt x="323586" y="0"/>
                      <a:pt x="332218" y="47063"/>
                      <a:pt x="321656" y="63660"/>
                    </a:cubicBezTo>
                    <a:cubicBezTo>
                      <a:pt x="304080" y="91280"/>
                      <a:pt x="275357" y="109959"/>
                      <a:pt x="252208" y="133108"/>
                    </a:cubicBezTo>
                    <a:cubicBezTo>
                      <a:pt x="220430" y="164886"/>
                      <a:pt x="239414" y="152807"/>
                      <a:pt x="194335" y="167832"/>
                    </a:cubicBezTo>
                    <a:cubicBezTo>
                      <a:pt x="186618" y="175549"/>
                      <a:pt x="179915" y="184434"/>
                      <a:pt x="171185" y="190982"/>
                    </a:cubicBezTo>
                    <a:cubicBezTo>
                      <a:pt x="148927" y="207675"/>
                      <a:pt x="121410" y="217607"/>
                      <a:pt x="101737" y="237280"/>
                    </a:cubicBezTo>
                    <a:cubicBezTo>
                      <a:pt x="86304" y="252713"/>
                      <a:pt x="67545" y="265419"/>
                      <a:pt x="55438" y="283579"/>
                    </a:cubicBezTo>
                    <a:cubicBezTo>
                      <a:pt x="22718" y="332660"/>
                      <a:pt x="38510" y="305861"/>
                      <a:pt x="9140" y="364602"/>
                    </a:cubicBezTo>
                    <a:cubicBezTo>
                      <a:pt x="12998" y="391610"/>
                      <a:pt x="0" y="427870"/>
                      <a:pt x="20714" y="445625"/>
                    </a:cubicBezTo>
                    <a:cubicBezTo>
                      <a:pt x="38533" y="460898"/>
                      <a:pt x="67252" y="439141"/>
                      <a:pt x="90162" y="434050"/>
                    </a:cubicBezTo>
                    <a:cubicBezTo>
                      <a:pt x="119784" y="427467"/>
                      <a:pt x="135598" y="418535"/>
                      <a:pt x="159610" y="399326"/>
                    </a:cubicBezTo>
                    <a:cubicBezTo>
                      <a:pt x="168132" y="392509"/>
                      <a:pt x="174239" y="382994"/>
                      <a:pt x="182760" y="376177"/>
                    </a:cubicBezTo>
                    <a:cubicBezTo>
                      <a:pt x="193623" y="367487"/>
                      <a:pt x="205909" y="360744"/>
                      <a:pt x="217484" y="353027"/>
                    </a:cubicBezTo>
                    <a:cubicBezTo>
                      <a:pt x="225200" y="341452"/>
                      <a:pt x="234412" y="330745"/>
                      <a:pt x="240633" y="318303"/>
                    </a:cubicBezTo>
                    <a:cubicBezTo>
                      <a:pt x="246089" y="307390"/>
                      <a:pt x="245931" y="273117"/>
                      <a:pt x="252208" y="283579"/>
                    </a:cubicBezTo>
                    <a:cubicBezTo>
                      <a:pt x="268577" y="310861"/>
                      <a:pt x="275357" y="376177"/>
                      <a:pt x="275357" y="376177"/>
                    </a:cubicBezTo>
                    <a:cubicBezTo>
                      <a:pt x="279215" y="418617"/>
                      <a:pt x="273455" y="463070"/>
                      <a:pt x="286932" y="503498"/>
                    </a:cubicBezTo>
                    <a:cubicBezTo>
                      <a:pt x="293153" y="522161"/>
                      <a:pt x="281638" y="435503"/>
                      <a:pt x="298507" y="445625"/>
                    </a:cubicBezTo>
                    <a:cubicBezTo>
                      <a:pt x="328098" y="463380"/>
                      <a:pt x="329372" y="507356"/>
                      <a:pt x="344805" y="538222"/>
                    </a:cubicBezTo>
                    <a:cubicBezTo>
                      <a:pt x="352522" y="553655"/>
                      <a:pt x="358384" y="570164"/>
                      <a:pt x="367955" y="584521"/>
                    </a:cubicBezTo>
                    <a:cubicBezTo>
                      <a:pt x="375671" y="596096"/>
                      <a:pt x="384883" y="606803"/>
                      <a:pt x="391104" y="619245"/>
                    </a:cubicBezTo>
                    <a:cubicBezTo>
                      <a:pt x="396560" y="630158"/>
                      <a:pt x="398821" y="642394"/>
                      <a:pt x="402679" y="653969"/>
                    </a:cubicBezTo>
                    <a:cubicBezTo>
                      <a:pt x="406537" y="642394"/>
                      <a:pt x="410902" y="630976"/>
                      <a:pt x="414254" y="619245"/>
                    </a:cubicBezTo>
                    <a:cubicBezTo>
                      <a:pt x="425148" y="581116"/>
                      <a:pt x="429450" y="554838"/>
                      <a:pt x="437403" y="515073"/>
                    </a:cubicBezTo>
                    <a:cubicBezTo>
                      <a:pt x="441261" y="472632"/>
                      <a:pt x="432191" y="426921"/>
                      <a:pt x="448978" y="387751"/>
                    </a:cubicBezTo>
                    <a:cubicBezTo>
                      <a:pt x="455775" y="371892"/>
                      <a:pt x="461201" y="420696"/>
                      <a:pt x="472127" y="434050"/>
                    </a:cubicBezTo>
                    <a:cubicBezTo>
                      <a:pt x="496313" y="463611"/>
                      <a:pt x="553150" y="515073"/>
                      <a:pt x="553150" y="515073"/>
                    </a:cubicBezTo>
                    <a:cubicBezTo>
                      <a:pt x="624954" y="443266"/>
                      <a:pt x="500825" y="579452"/>
                      <a:pt x="564724" y="387751"/>
                    </a:cubicBezTo>
                    <a:cubicBezTo>
                      <a:pt x="569900" y="372222"/>
                      <a:pt x="585236" y="414354"/>
                      <a:pt x="599448" y="422475"/>
                    </a:cubicBezTo>
                    <a:cubicBezTo>
                      <a:pt x="613260" y="430368"/>
                      <a:pt x="630852" y="428464"/>
                      <a:pt x="645747" y="434050"/>
                    </a:cubicBezTo>
                    <a:cubicBezTo>
                      <a:pt x="755281" y="475125"/>
                      <a:pt x="623090" y="443407"/>
                      <a:pt x="749919" y="468774"/>
                    </a:cubicBezTo>
                    <a:cubicBezTo>
                      <a:pt x="761494" y="461058"/>
                      <a:pt x="780244" y="458822"/>
                      <a:pt x="784643" y="445625"/>
                    </a:cubicBezTo>
                    <a:cubicBezTo>
                      <a:pt x="797346" y="407516"/>
                      <a:pt x="731335" y="351136"/>
                      <a:pt x="715195" y="341452"/>
                    </a:cubicBezTo>
                    <a:cubicBezTo>
                      <a:pt x="695904" y="329877"/>
                      <a:pt x="677444" y="316789"/>
                      <a:pt x="657322" y="306728"/>
                    </a:cubicBezTo>
                    <a:cubicBezTo>
                      <a:pt x="646409" y="301272"/>
                      <a:pt x="610397" y="295154"/>
                      <a:pt x="622598" y="295154"/>
                    </a:cubicBezTo>
                    <a:cubicBezTo>
                      <a:pt x="646067" y="295154"/>
                      <a:pt x="668897" y="302870"/>
                      <a:pt x="692046" y="306728"/>
                    </a:cubicBezTo>
                    <a:cubicBezTo>
                      <a:pt x="703621" y="310586"/>
                      <a:pt x="714735" y="320309"/>
                      <a:pt x="726770" y="318303"/>
                    </a:cubicBezTo>
                    <a:cubicBezTo>
                      <a:pt x="774043" y="310425"/>
                      <a:pt x="769625" y="271765"/>
                      <a:pt x="749919" y="237280"/>
                    </a:cubicBezTo>
                    <a:cubicBezTo>
                      <a:pt x="743017" y="225202"/>
                      <a:pt x="727907" y="219781"/>
                      <a:pt x="715195" y="214131"/>
                    </a:cubicBezTo>
                    <a:cubicBezTo>
                      <a:pt x="665685" y="192127"/>
                      <a:pt x="646583" y="192875"/>
                      <a:pt x="599448" y="179407"/>
                    </a:cubicBezTo>
                    <a:cubicBezTo>
                      <a:pt x="587717" y="176055"/>
                      <a:pt x="576455" y="171184"/>
                      <a:pt x="564724" y="167832"/>
                    </a:cubicBezTo>
                    <a:cubicBezTo>
                      <a:pt x="549428" y="163462"/>
                      <a:pt x="533663" y="160829"/>
                      <a:pt x="518426" y="156258"/>
                    </a:cubicBezTo>
                    <a:cubicBezTo>
                      <a:pt x="495054" y="149246"/>
                      <a:pt x="472127" y="140825"/>
                      <a:pt x="448978" y="133108"/>
                    </a:cubicBezTo>
                    <a:cubicBezTo>
                      <a:pt x="437403" y="129250"/>
                      <a:pt x="424406" y="128301"/>
                      <a:pt x="414254" y="121533"/>
                    </a:cubicBezTo>
                    <a:cubicBezTo>
                      <a:pt x="402679" y="113817"/>
                      <a:pt x="390216" y="107290"/>
                      <a:pt x="379529" y="98384"/>
                    </a:cubicBezTo>
                    <a:cubicBezTo>
                      <a:pt x="318288" y="47351"/>
                      <a:pt x="342876" y="11574"/>
                      <a:pt x="333231" y="5787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6848285" y="5029200"/>
                <a:ext cx="312916" cy="1828800"/>
              </a:xfrm>
              <a:custGeom>
                <a:avLst/>
                <a:gdLst>
                  <a:gd name="connsiteX0" fmla="*/ 243069 w 312916"/>
                  <a:gd name="connsiteY0" fmla="*/ 0 h 1828800"/>
                  <a:gd name="connsiteX1" fmla="*/ 254644 w 312916"/>
                  <a:gd name="connsiteY1" fmla="*/ 57873 h 1828800"/>
                  <a:gd name="connsiteX2" fmla="*/ 277793 w 312916"/>
                  <a:gd name="connsiteY2" fmla="*/ 127321 h 1828800"/>
                  <a:gd name="connsiteX3" fmla="*/ 289368 w 312916"/>
                  <a:gd name="connsiteY3" fmla="*/ 162045 h 1828800"/>
                  <a:gd name="connsiteX4" fmla="*/ 300942 w 312916"/>
                  <a:gd name="connsiteY4" fmla="*/ 208344 h 1828800"/>
                  <a:gd name="connsiteX5" fmla="*/ 266218 w 312916"/>
                  <a:gd name="connsiteY5" fmla="*/ 381964 h 1828800"/>
                  <a:gd name="connsiteX6" fmla="*/ 231494 w 312916"/>
                  <a:gd name="connsiteY6" fmla="*/ 405114 h 1828800"/>
                  <a:gd name="connsiteX7" fmla="*/ 208345 w 312916"/>
                  <a:gd name="connsiteY7" fmla="*/ 439838 h 1828800"/>
                  <a:gd name="connsiteX8" fmla="*/ 173621 w 312916"/>
                  <a:gd name="connsiteY8" fmla="*/ 451412 h 1828800"/>
                  <a:gd name="connsiteX9" fmla="*/ 138897 w 312916"/>
                  <a:gd name="connsiteY9" fmla="*/ 474562 h 1828800"/>
                  <a:gd name="connsiteX10" fmla="*/ 81023 w 312916"/>
                  <a:gd name="connsiteY10" fmla="*/ 520861 h 1828800"/>
                  <a:gd name="connsiteX11" fmla="*/ 57874 w 312916"/>
                  <a:gd name="connsiteY11" fmla="*/ 555585 h 1828800"/>
                  <a:gd name="connsiteX12" fmla="*/ 34725 w 312916"/>
                  <a:gd name="connsiteY12" fmla="*/ 625033 h 1828800"/>
                  <a:gd name="connsiteX13" fmla="*/ 23150 w 312916"/>
                  <a:gd name="connsiteY13" fmla="*/ 659757 h 1828800"/>
                  <a:gd name="connsiteX14" fmla="*/ 11575 w 312916"/>
                  <a:gd name="connsiteY14" fmla="*/ 694481 h 1828800"/>
                  <a:gd name="connsiteX15" fmla="*/ 0 w 312916"/>
                  <a:gd name="connsiteY15" fmla="*/ 729205 h 1828800"/>
                  <a:gd name="connsiteX16" fmla="*/ 23150 w 312916"/>
                  <a:gd name="connsiteY16" fmla="*/ 902825 h 1828800"/>
                  <a:gd name="connsiteX17" fmla="*/ 34725 w 312916"/>
                  <a:gd name="connsiteY17" fmla="*/ 937549 h 1828800"/>
                  <a:gd name="connsiteX18" fmla="*/ 104173 w 312916"/>
                  <a:gd name="connsiteY18" fmla="*/ 1041721 h 1828800"/>
                  <a:gd name="connsiteX19" fmla="*/ 127322 w 312916"/>
                  <a:gd name="connsiteY19" fmla="*/ 1111169 h 1828800"/>
                  <a:gd name="connsiteX20" fmla="*/ 173621 w 312916"/>
                  <a:gd name="connsiteY20" fmla="*/ 1192192 h 1828800"/>
                  <a:gd name="connsiteX21" fmla="*/ 208345 w 312916"/>
                  <a:gd name="connsiteY21" fmla="*/ 1261640 h 1828800"/>
                  <a:gd name="connsiteX22" fmla="*/ 231494 w 312916"/>
                  <a:gd name="connsiteY22" fmla="*/ 1331088 h 1828800"/>
                  <a:gd name="connsiteX23" fmla="*/ 243069 w 312916"/>
                  <a:gd name="connsiteY23" fmla="*/ 1365812 h 1828800"/>
                  <a:gd name="connsiteX24" fmla="*/ 254644 w 312916"/>
                  <a:gd name="connsiteY24" fmla="*/ 1435261 h 1828800"/>
                  <a:gd name="connsiteX25" fmla="*/ 243069 w 312916"/>
                  <a:gd name="connsiteY25" fmla="*/ 1620455 h 1828800"/>
                  <a:gd name="connsiteX26" fmla="*/ 231494 w 312916"/>
                  <a:gd name="connsiteY26" fmla="*/ 1678329 h 1828800"/>
                  <a:gd name="connsiteX27" fmla="*/ 208345 w 312916"/>
                  <a:gd name="connsiteY27" fmla="*/ 1747777 h 1828800"/>
                  <a:gd name="connsiteX28" fmla="*/ 150471 w 312916"/>
                  <a:gd name="connsiteY28" fmla="*/ 182880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12916" h="1828800">
                    <a:moveTo>
                      <a:pt x="243069" y="0"/>
                    </a:moveTo>
                    <a:cubicBezTo>
                      <a:pt x="246927" y="19291"/>
                      <a:pt x="249468" y="38893"/>
                      <a:pt x="254644" y="57873"/>
                    </a:cubicBezTo>
                    <a:cubicBezTo>
                      <a:pt x="261064" y="81415"/>
                      <a:pt x="270077" y="104172"/>
                      <a:pt x="277793" y="127321"/>
                    </a:cubicBezTo>
                    <a:cubicBezTo>
                      <a:pt x="281651" y="138896"/>
                      <a:pt x="286409" y="150208"/>
                      <a:pt x="289368" y="162045"/>
                    </a:cubicBezTo>
                    <a:lnTo>
                      <a:pt x="300942" y="208344"/>
                    </a:lnTo>
                    <a:cubicBezTo>
                      <a:pt x="295638" y="271993"/>
                      <a:pt x="312916" y="335266"/>
                      <a:pt x="266218" y="381964"/>
                    </a:cubicBezTo>
                    <a:cubicBezTo>
                      <a:pt x="256381" y="391801"/>
                      <a:pt x="243069" y="397397"/>
                      <a:pt x="231494" y="405114"/>
                    </a:cubicBezTo>
                    <a:cubicBezTo>
                      <a:pt x="223778" y="416689"/>
                      <a:pt x="219208" y="431148"/>
                      <a:pt x="208345" y="439838"/>
                    </a:cubicBezTo>
                    <a:cubicBezTo>
                      <a:pt x="198818" y="447460"/>
                      <a:pt x="184534" y="445956"/>
                      <a:pt x="173621" y="451412"/>
                    </a:cubicBezTo>
                    <a:cubicBezTo>
                      <a:pt x="161178" y="457633"/>
                      <a:pt x="149760" y="465872"/>
                      <a:pt x="138897" y="474562"/>
                    </a:cubicBezTo>
                    <a:cubicBezTo>
                      <a:pt x="56431" y="540534"/>
                      <a:pt x="187900" y="449607"/>
                      <a:pt x="81023" y="520861"/>
                    </a:cubicBezTo>
                    <a:cubicBezTo>
                      <a:pt x="73307" y="532436"/>
                      <a:pt x="63524" y="542873"/>
                      <a:pt x="57874" y="555585"/>
                    </a:cubicBezTo>
                    <a:cubicBezTo>
                      <a:pt x="47964" y="577883"/>
                      <a:pt x="42441" y="601884"/>
                      <a:pt x="34725" y="625033"/>
                    </a:cubicBezTo>
                    <a:lnTo>
                      <a:pt x="23150" y="659757"/>
                    </a:lnTo>
                    <a:lnTo>
                      <a:pt x="11575" y="694481"/>
                    </a:lnTo>
                    <a:lnTo>
                      <a:pt x="0" y="729205"/>
                    </a:lnTo>
                    <a:cubicBezTo>
                      <a:pt x="9102" y="829324"/>
                      <a:pt x="2700" y="831251"/>
                      <a:pt x="23150" y="902825"/>
                    </a:cubicBezTo>
                    <a:cubicBezTo>
                      <a:pt x="26502" y="914556"/>
                      <a:pt x="28259" y="927203"/>
                      <a:pt x="34725" y="937549"/>
                    </a:cubicBezTo>
                    <a:cubicBezTo>
                      <a:pt x="86791" y="1020856"/>
                      <a:pt x="73474" y="964974"/>
                      <a:pt x="104173" y="1041721"/>
                    </a:cubicBezTo>
                    <a:cubicBezTo>
                      <a:pt x="113236" y="1064377"/>
                      <a:pt x="113787" y="1090866"/>
                      <a:pt x="127322" y="1111169"/>
                    </a:cubicBezTo>
                    <a:cubicBezTo>
                      <a:pt x="150569" y="1146039"/>
                      <a:pt x="156000" y="1151077"/>
                      <a:pt x="173621" y="1192192"/>
                    </a:cubicBezTo>
                    <a:cubicBezTo>
                      <a:pt x="202374" y="1259284"/>
                      <a:pt x="163855" y="1194907"/>
                      <a:pt x="208345" y="1261640"/>
                    </a:cubicBezTo>
                    <a:lnTo>
                      <a:pt x="231494" y="1331088"/>
                    </a:lnTo>
                    <a:lnTo>
                      <a:pt x="243069" y="1365812"/>
                    </a:lnTo>
                    <a:cubicBezTo>
                      <a:pt x="246927" y="1388962"/>
                      <a:pt x="254644" y="1411792"/>
                      <a:pt x="254644" y="1435261"/>
                    </a:cubicBezTo>
                    <a:cubicBezTo>
                      <a:pt x="254644" y="1497113"/>
                      <a:pt x="248933" y="1558882"/>
                      <a:pt x="243069" y="1620455"/>
                    </a:cubicBezTo>
                    <a:cubicBezTo>
                      <a:pt x="241204" y="1640040"/>
                      <a:pt x="236670" y="1659349"/>
                      <a:pt x="231494" y="1678329"/>
                    </a:cubicBezTo>
                    <a:cubicBezTo>
                      <a:pt x="225074" y="1701871"/>
                      <a:pt x="221881" y="1727474"/>
                      <a:pt x="208345" y="1747777"/>
                    </a:cubicBezTo>
                    <a:cubicBezTo>
                      <a:pt x="159019" y="1821765"/>
                      <a:pt x="181719" y="1797552"/>
                      <a:pt x="150471" y="1828800"/>
                    </a:cubicBez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7151403" y="4881844"/>
                <a:ext cx="210800" cy="366532"/>
              </a:xfrm>
              <a:custGeom>
                <a:avLst/>
                <a:gdLst>
                  <a:gd name="connsiteX0" fmla="*/ 18912 w 210800"/>
                  <a:gd name="connsiteY0" fmla="*/ 30866 h 366532"/>
                  <a:gd name="connsiteX1" fmla="*/ 18912 w 210800"/>
                  <a:gd name="connsiteY1" fmla="*/ 285509 h 366532"/>
                  <a:gd name="connsiteX2" fmla="*/ 53636 w 210800"/>
                  <a:gd name="connsiteY2" fmla="*/ 354957 h 366532"/>
                  <a:gd name="connsiteX3" fmla="*/ 88360 w 210800"/>
                  <a:gd name="connsiteY3" fmla="*/ 366532 h 366532"/>
                  <a:gd name="connsiteX4" fmla="*/ 157808 w 210800"/>
                  <a:gd name="connsiteY4" fmla="*/ 354957 h 366532"/>
                  <a:gd name="connsiteX5" fmla="*/ 169383 w 210800"/>
                  <a:gd name="connsiteY5" fmla="*/ 216061 h 366532"/>
                  <a:gd name="connsiteX6" fmla="*/ 146233 w 210800"/>
                  <a:gd name="connsiteY6" fmla="*/ 181337 h 366532"/>
                  <a:gd name="connsiteX7" fmla="*/ 88360 w 210800"/>
                  <a:gd name="connsiteY7" fmla="*/ 135038 h 366532"/>
                  <a:gd name="connsiteX8" fmla="*/ 53636 w 210800"/>
                  <a:gd name="connsiteY8" fmla="*/ 100314 h 366532"/>
                  <a:gd name="connsiteX9" fmla="*/ 18912 w 210800"/>
                  <a:gd name="connsiteY9" fmla="*/ 30866 h 3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00" h="366532">
                    <a:moveTo>
                      <a:pt x="18912" y="30866"/>
                    </a:moveTo>
                    <a:cubicBezTo>
                      <a:pt x="13125" y="61732"/>
                      <a:pt x="312" y="146016"/>
                      <a:pt x="18912" y="285509"/>
                    </a:cubicBezTo>
                    <a:cubicBezTo>
                      <a:pt x="21416" y="304286"/>
                      <a:pt x="39078" y="343310"/>
                      <a:pt x="53636" y="354957"/>
                    </a:cubicBezTo>
                    <a:cubicBezTo>
                      <a:pt x="63163" y="362579"/>
                      <a:pt x="76785" y="362674"/>
                      <a:pt x="88360" y="366532"/>
                    </a:cubicBezTo>
                    <a:cubicBezTo>
                      <a:pt x="111509" y="362674"/>
                      <a:pt x="135834" y="363197"/>
                      <a:pt x="157808" y="354957"/>
                    </a:cubicBezTo>
                    <a:cubicBezTo>
                      <a:pt x="210800" y="335085"/>
                      <a:pt x="173432" y="233605"/>
                      <a:pt x="169383" y="216061"/>
                    </a:cubicBezTo>
                    <a:cubicBezTo>
                      <a:pt x="166255" y="202506"/>
                      <a:pt x="154923" y="192200"/>
                      <a:pt x="146233" y="181337"/>
                    </a:cubicBezTo>
                    <a:cubicBezTo>
                      <a:pt x="119290" y="147658"/>
                      <a:pt x="124462" y="165122"/>
                      <a:pt x="88360" y="135038"/>
                    </a:cubicBezTo>
                    <a:cubicBezTo>
                      <a:pt x="75785" y="124559"/>
                      <a:pt x="67256" y="109394"/>
                      <a:pt x="53636" y="100314"/>
                    </a:cubicBezTo>
                    <a:cubicBezTo>
                      <a:pt x="0" y="64556"/>
                      <a:pt x="24699" y="0"/>
                      <a:pt x="18912" y="30866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 rot="3008703">
                <a:off x="6982319" y="4909653"/>
                <a:ext cx="169247" cy="366532"/>
              </a:xfrm>
              <a:custGeom>
                <a:avLst/>
                <a:gdLst>
                  <a:gd name="connsiteX0" fmla="*/ 18912 w 210800"/>
                  <a:gd name="connsiteY0" fmla="*/ 30866 h 366532"/>
                  <a:gd name="connsiteX1" fmla="*/ 18912 w 210800"/>
                  <a:gd name="connsiteY1" fmla="*/ 285509 h 366532"/>
                  <a:gd name="connsiteX2" fmla="*/ 53636 w 210800"/>
                  <a:gd name="connsiteY2" fmla="*/ 354957 h 366532"/>
                  <a:gd name="connsiteX3" fmla="*/ 88360 w 210800"/>
                  <a:gd name="connsiteY3" fmla="*/ 366532 h 366532"/>
                  <a:gd name="connsiteX4" fmla="*/ 157808 w 210800"/>
                  <a:gd name="connsiteY4" fmla="*/ 354957 h 366532"/>
                  <a:gd name="connsiteX5" fmla="*/ 169383 w 210800"/>
                  <a:gd name="connsiteY5" fmla="*/ 216061 h 366532"/>
                  <a:gd name="connsiteX6" fmla="*/ 146233 w 210800"/>
                  <a:gd name="connsiteY6" fmla="*/ 181337 h 366532"/>
                  <a:gd name="connsiteX7" fmla="*/ 88360 w 210800"/>
                  <a:gd name="connsiteY7" fmla="*/ 135038 h 366532"/>
                  <a:gd name="connsiteX8" fmla="*/ 53636 w 210800"/>
                  <a:gd name="connsiteY8" fmla="*/ 100314 h 366532"/>
                  <a:gd name="connsiteX9" fmla="*/ 18912 w 210800"/>
                  <a:gd name="connsiteY9" fmla="*/ 30866 h 3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00" h="366532">
                    <a:moveTo>
                      <a:pt x="18912" y="30866"/>
                    </a:moveTo>
                    <a:cubicBezTo>
                      <a:pt x="13125" y="61732"/>
                      <a:pt x="312" y="146016"/>
                      <a:pt x="18912" y="285509"/>
                    </a:cubicBezTo>
                    <a:cubicBezTo>
                      <a:pt x="21416" y="304286"/>
                      <a:pt x="39078" y="343310"/>
                      <a:pt x="53636" y="354957"/>
                    </a:cubicBezTo>
                    <a:cubicBezTo>
                      <a:pt x="63163" y="362579"/>
                      <a:pt x="76785" y="362674"/>
                      <a:pt x="88360" y="366532"/>
                    </a:cubicBezTo>
                    <a:cubicBezTo>
                      <a:pt x="111509" y="362674"/>
                      <a:pt x="135834" y="363197"/>
                      <a:pt x="157808" y="354957"/>
                    </a:cubicBezTo>
                    <a:cubicBezTo>
                      <a:pt x="210800" y="335085"/>
                      <a:pt x="173432" y="233605"/>
                      <a:pt x="169383" y="216061"/>
                    </a:cubicBezTo>
                    <a:cubicBezTo>
                      <a:pt x="166255" y="202506"/>
                      <a:pt x="154923" y="192200"/>
                      <a:pt x="146233" y="181337"/>
                    </a:cubicBezTo>
                    <a:cubicBezTo>
                      <a:pt x="119290" y="147658"/>
                      <a:pt x="124462" y="165122"/>
                      <a:pt x="88360" y="135038"/>
                    </a:cubicBezTo>
                    <a:cubicBezTo>
                      <a:pt x="75785" y="124559"/>
                      <a:pt x="67256" y="109394"/>
                      <a:pt x="53636" y="100314"/>
                    </a:cubicBezTo>
                    <a:cubicBezTo>
                      <a:pt x="0" y="64556"/>
                      <a:pt x="24699" y="0"/>
                      <a:pt x="18912" y="30866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7101609" y="4880335"/>
                <a:ext cx="126923" cy="366532"/>
              </a:xfrm>
              <a:custGeom>
                <a:avLst/>
                <a:gdLst>
                  <a:gd name="connsiteX0" fmla="*/ 18912 w 210800"/>
                  <a:gd name="connsiteY0" fmla="*/ 30866 h 366532"/>
                  <a:gd name="connsiteX1" fmla="*/ 18912 w 210800"/>
                  <a:gd name="connsiteY1" fmla="*/ 285509 h 366532"/>
                  <a:gd name="connsiteX2" fmla="*/ 53636 w 210800"/>
                  <a:gd name="connsiteY2" fmla="*/ 354957 h 366532"/>
                  <a:gd name="connsiteX3" fmla="*/ 88360 w 210800"/>
                  <a:gd name="connsiteY3" fmla="*/ 366532 h 366532"/>
                  <a:gd name="connsiteX4" fmla="*/ 157808 w 210800"/>
                  <a:gd name="connsiteY4" fmla="*/ 354957 h 366532"/>
                  <a:gd name="connsiteX5" fmla="*/ 169383 w 210800"/>
                  <a:gd name="connsiteY5" fmla="*/ 216061 h 366532"/>
                  <a:gd name="connsiteX6" fmla="*/ 146233 w 210800"/>
                  <a:gd name="connsiteY6" fmla="*/ 181337 h 366532"/>
                  <a:gd name="connsiteX7" fmla="*/ 88360 w 210800"/>
                  <a:gd name="connsiteY7" fmla="*/ 135038 h 366532"/>
                  <a:gd name="connsiteX8" fmla="*/ 53636 w 210800"/>
                  <a:gd name="connsiteY8" fmla="*/ 100314 h 366532"/>
                  <a:gd name="connsiteX9" fmla="*/ 18912 w 210800"/>
                  <a:gd name="connsiteY9" fmla="*/ 30866 h 36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800" h="366532">
                    <a:moveTo>
                      <a:pt x="18912" y="30866"/>
                    </a:moveTo>
                    <a:cubicBezTo>
                      <a:pt x="13125" y="61732"/>
                      <a:pt x="312" y="146016"/>
                      <a:pt x="18912" y="285509"/>
                    </a:cubicBezTo>
                    <a:cubicBezTo>
                      <a:pt x="21416" y="304286"/>
                      <a:pt x="39078" y="343310"/>
                      <a:pt x="53636" y="354957"/>
                    </a:cubicBezTo>
                    <a:cubicBezTo>
                      <a:pt x="63163" y="362579"/>
                      <a:pt x="76785" y="362674"/>
                      <a:pt x="88360" y="366532"/>
                    </a:cubicBezTo>
                    <a:cubicBezTo>
                      <a:pt x="111509" y="362674"/>
                      <a:pt x="135834" y="363197"/>
                      <a:pt x="157808" y="354957"/>
                    </a:cubicBezTo>
                    <a:cubicBezTo>
                      <a:pt x="210800" y="335085"/>
                      <a:pt x="173432" y="233605"/>
                      <a:pt x="169383" y="216061"/>
                    </a:cubicBezTo>
                    <a:cubicBezTo>
                      <a:pt x="166255" y="202506"/>
                      <a:pt x="154923" y="192200"/>
                      <a:pt x="146233" y="181337"/>
                    </a:cubicBezTo>
                    <a:cubicBezTo>
                      <a:pt x="119290" y="147658"/>
                      <a:pt x="124462" y="165122"/>
                      <a:pt x="88360" y="135038"/>
                    </a:cubicBezTo>
                    <a:cubicBezTo>
                      <a:pt x="75785" y="124559"/>
                      <a:pt x="67256" y="109394"/>
                      <a:pt x="53636" y="100314"/>
                    </a:cubicBezTo>
                    <a:cubicBezTo>
                      <a:pt x="0" y="64556"/>
                      <a:pt x="24699" y="0"/>
                      <a:pt x="18912" y="30866"/>
                    </a:cubicBez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6002799" y="2291787"/>
                <a:ext cx="2222339" cy="2685327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Прямоугольник 35"/>
            <p:cNvSpPr/>
            <p:nvPr/>
          </p:nvSpPr>
          <p:spPr>
            <a:xfrm>
              <a:off x="6212557" y="3309648"/>
              <a:ext cx="18069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  <a:hlinkClick r:id="rId6" action="ppaction://hlinksldjump"/>
                </a:rPr>
                <a:t>Паралогизм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11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1407437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Паралогизм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- умозаключение, содержащее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A50021"/>
                </a:solidFill>
              </a:rPr>
              <a:t>непреднамеренную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ошибку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1982" y="2100304"/>
            <a:ext cx="8427214" cy="408057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4569" y="2810421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Пиджак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pic>
        <p:nvPicPr>
          <p:cNvPr id="8194" name="Picture 2" descr="&amp;Pcy;&amp;icy;&amp;dcy;&amp;zhcy;&amp;acy;&amp;kcy; &amp;mcy;&amp;ucy;&amp;zhcy;&amp;scy;&amp;kcy;&amp;ocy;&amp;jcy; - &amp;vcy;&amp;ycy;&amp;kcy;&amp;rcy;&amp;ocy;&amp;jcy;&amp;kcy;&amp;acy; - &amp;Kcy;&amp;rcy;&amp;ocy;&amp;jcy;&amp;kcy;&amp;acy; &amp;icy; &amp;shcy;&amp;icy;&amp;tcy;&amp;softcy;&amp;iecy;, &amp;vcy;&amp;yacy;&amp;zcy;&amp;a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061" y="2253342"/>
            <a:ext cx="28575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24200" y="4262735"/>
            <a:ext cx="5573484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Мой пиджак сшит из материи.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Материя вечна.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Следовательно, мой пиджак вечен.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109857" y="6335486"/>
            <a:ext cx="348343" cy="304800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1407437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Bef>
                <a:spcPct val="50000"/>
              </a:spcBef>
            </a:pP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</a:rPr>
              <a:t>  </a:t>
            </a:r>
            <a:r>
              <a:rPr lang="ru-RU" sz="2400" b="1" dirty="0" smtClean="0">
                <a:solidFill>
                  <a:srgbClr val="000099"/>
                </a:solidFill>
              </a:rPr>
              <a:t> </a:t>
            </a:r>
          </a:p>
          <a:p>
            <a:pPr fontAlgn="ctr">
              <a:spcBef>
                <a:spcPct val="50000"/>
              </a:spcBef>
            </a:pPr>
            <a:r>
              <a:rPr lang="ru-RU" sz="4000" dirty="0" smtClean="0">
                <a:solidFill>
                  <a:srgbClr val="990033"/>
                </a:solidFill>
              </a:rPr>
              <a:t>Софизм</a:t>
            </a:r>
            <a:r>
              <a:rPr lang="ru-RU" sz="2800" dirty="0" smtClean="0">
                <a:solidFill>
                  <a:srgbClr val="990033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- </a:t>
            </a:r>
            <a:r>
              <a:rPr lang="ru-RU" sz="2400" dirty="0" smtClean="0">
                <a:solidFill>
                  <a:srgbClr val="000099"/>
                </a:solidFill>
              </a:rPr>
              <a:t>умозаключение,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содержащее </a:t>
            </a:r>
            <a:r>
              <a:rPr lang="ru-RU" sz="2400" b="1" i="1" dirty="0" smtClean="0">
                <a:solidFill>
                  <a:srgbClr val="A50021"/>
                </a:solidFill>
              </a:rPr>
              <a:t>преднамеренную</a:t>
            </a:r>
            <a:r>
              <a:rPr lang="ru-RU" sz="2400" dirty="0" smtClean="0">
                <a:solidFill>
                  <a:srgbClr val="000099"/>
                </a:solidFill>
              </a:rPr>
              <a:t> ошибку с целью выдать ложное суждение за истинное.</a:t>
            </a:r>
          </a:p>
          <a:p>
            <a:pPr fontAlgn="ctr">
              <a:spcBef>
                <a:spcPct val="50000"/>
              </a:spcBef>
            </a:pPr>
            <a:endParaRPr lang="ru-RU" sz="24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1982" y="2100304"/>
            <a:ext cx="8427214" cy="408057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655179" y="4791919"/>
            <a:ext cx="6944811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Лекарство, принимаемое больным, есть добро. Чем больше добра, тем лучше. Значит, лекарств нужно принимать как можно больше.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://mediasubs.ru/group/uploads/zd/zdorove-bez-vrachej-i-lekarstv-/image2/ljMDIzOD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7037" y="2150259"/>
            <a:ext cx="4578470" cy="2575390"/>
          </a:xfrm>
          <a:prstGeom prst="rect">
            <a:avLst/>
          </a:prstGeom>
          <a:noFill/>
        </p:spPr>
      </p:pic>
      <p:pic>
        <p:nvPicPr>
          <p:cNvPr id="6148" name="Picture 4" descr="C:\Users\Сергей&amp;Ната\Desktop\TEMEROS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18704"/>
            <a:ext cx="2198474" cy="29621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53054" y="2538278"/>
            <a:ext cx="1982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u="sng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Лекарство</a:t>
            </a:r>
            <a:endParaRPr lang="ru-RU" sz="3200" b="1" u="sng" dirty="0">
              <a:solidFill>
                <a:srgbClr val="7030A0"/>
              </a:solidFill>
            </a:endParaRPr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8109857" y="6335486"/>
            <a:ext cx="348343" cy="304800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1407437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990033"/>
                </a:solidFill>
              </a:rPr>
              <a:t>Парадокс</a:t>
            </a:r>
            <a:r>
              <a:rPr lang="ru-RU" sz="2400" dirty="0" smtClean="0">
                <a:solidFill>
                  <a:srgbClr val="990033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</a:rPr>
              <a:t>- умозаключение, доказывающее как </a:t>
            </a:r>
            <a:r>
              <a:rPr lang="ru-RU" sz="2400" b="1" i="1" dirty="0" smtClean="0">
                <a:solidFill>
                  <a:srgbClr val="A50021"/>
                </a:solidFill>
                <a:latin typeface="Arial" pitchFamily="34" charset="0"/>
              </a:rPr>
              <a:t>истинность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</a:rPr>
              <a:t>, так и </a:t>
            </a:r>
            <a:r>
              <a:rPr lang="ru-RU" sz="2400" b="1" i="1" dirty="0" smtClean="0">
                <a:solidFill>
                  <a:srgbClr val="A50021"/>
                </a:solidFill>
                <a:latin typeface="Arial" pitchFamily="34" charset="0"/>
              </a:rPr>
              <a:t>ложность</a:t>
            </a:r>
            <a:r>
              <a:rPr lang="ru-RU" sz="2400" dirty="0" smtClean="0">
                <a:solidFill>
                  <a:srgbClr val="000099"/>
                </a:solidFill>
                <a:latin typeface="Arial" pitchFamily="34" charset="0"/>
              </a:rPr>
              <a:t> некоторого суждения. </a:t>
            </a:r>
            <a:endParaRPr lang="ru-RU" sz="24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1982" y="2100304"/>
            <a:ext cx="8427214" cy="408057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171463" y="2233915"/>
            <a:ext cx="5046562" cy="3785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– то должен назвать всех скромных людей. Если в их число он включит самого себя, то получается, что он уже не скромный и не должен фигурировать в этом списке. Если он не назовет себя, то это будет характеризовать его как скромного, значит он должен себя назвать как одного из скромных людей. Парадокс.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715" y="2642450"/>
            <a:ext cx="2034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Скромный</a:t>
            </a:r>
            <a:endParaRPr lang="ru-RU" sz="32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I:\НАТАСЬКА\Мои документы\все для фотошоп\дети\lyubo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2812" y="3275635"/>
            <a:ext cx="3183037" cy="3183037"/>
          </a:xfrm>
          <a:prstGeom prst="rect">
            <a:avLst/>
          </a:prstGeom>
          <a:noFill/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109857" y="6335486"/>
            <a:ext cx="348343" cy="304800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14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1407437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САМОЕ ГЛАВНОЕ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1982" y="2100304"/>
            <a:ext cx="8427214" cy="408057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714149" y="2325460"/>
            <a:ext cx="7939994" cy="3571875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Умозаключение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это мысль, в ходе которой из одного или нескольких суждений выводится новое суждение.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Исходные суждения – посылки,  а полученное суждение – заключение, или следствие.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Переход от посылок к заключению происходит по правилам вывода и законам логики.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правила вывода – это дедукция и индукция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1311982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3100" y="401068"/>
            <a:ext cx="7689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Умозаключение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форма мышления, посредством  которой из одного или нескольких суждений, называемых посылками, мы по определённым правилам вывода получаем суждение-заключение.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3557" y="1817224"/>
            <a:ext cx="8427214" cy="4340507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9286" y="2662177"/>
            <a:ext cx="1632031" cy="163203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В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94481" y="3252486"/>
            <a:ext cx="752355" cy="76392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662177" y="2442258"/>
            <a:ext cx="2280214" cy="214131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  С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727048" y="2832348"/>
            <a:ext cx="1214276" cy="120721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41984" y="2511706"/>
            <a:ext cx="2083443" cy="214131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967960" y="3252486"/>
            <a:ext cx="798653" cy="85652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0942" y="2025569"/>
            <a:ext cx="8461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Правило1.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все А являются В, а все В являются С, то все А являются С.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2339" y="33335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и</a:t>
            </a:r>
            <a:endParaRPr lang="ru-RU" i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173884" y="3426106"/>
            <a:ext cx="810227" cy="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C:\Users\Сергей&amp;Ната\Desktop\Без 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960" y="4586210"/>
            <a:ext cx="1925799" cy="227179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39838" y="4664597"/>
            <a:ext cx="4097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«Если все воробьи – птицы,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55180" y="5127584"/>
            <a:ext cx="347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а все птицы – животные,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2582" y="5613720"/>
            <a:ext cx="517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то все воробьи являются животными»</a:t>
            </a:r>
            <a:endParaRPr lang="ru-RU" sz="2400" dirty="0">
              <a:solidFill>
                <a:srgbClr val="7030A0"/>
              </a:solidFill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544010" y="4838218"/>
            <a:ext cx="4942390" cy="266220"/>
          </a:xfrm>
          <a:prstGeom prst="bentConnector3">
            <a:avLst>
              <a:gd name="adj1" fmla="val 7295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flipV="1">
            <a:off x="1608881" y="5139160"/>
            <a:ext cx="3877519" cy="393541"/>
          </a:xfrm>
          <a:prstGeom prst="bentConnector3">
            <a:avLst>
              <a:gd name="adj1" fmla="val 8671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21124" y="4757196"/>
            <a:ext cx="134266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посылки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277593" y="6396335"/>
            <a:ext cx="172143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Левая фигурная скобка 47"/>
          <p:cNvSpPr/>
          <p:nvPr/>
        </p:nvSpPr>
        <p:spPr>
          <a:xfrm rot="16200000" flipV="1">
            <a:off x="3750196" y="3507128"/>
            <a:ext cx="717631" cy="5092861"/>
          </a:xfrm>
          <a:prstGeom prst="leftBrace">
            <a:avLst>
              <a:gd name="adj1" fmla="val 66733"/>
              <a:gd name="adj2" fmla="val 47958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A0A25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4D35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4D35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A0A25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  <p:bldP spid="35" grpId="0" animBg="1"/>
      <p:bldP spid="50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2371" y="6213513"/>
            <a:ext cx="9529590" cy="495759"/>
          </a:xfrm>
          <a:prstGeom prst="rect">
            <a:avLst/>
          </a:prstGeo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63557" y="1817224"/>
            <a:ext cx="8427214" cy="4340507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8361802" y="6312283"/>
            <a:ext cx="428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1CEE9-399B-4C0E-B48E-F74E1AF38FF3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63557" y="308474"/>
            <a:ext cx="8427214" cy="1311982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33100" y="401068"/>
            <a:ext cx="7689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Умозаключение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форма мышления, посредством  которой из одного или нескольких суждений, называемых посылками, мы по определённым правилам вывода получаем суждение-заключение.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259" y="4224330"/>
            <a:ext cx="513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«Если ни  один слон не может летать,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2602" y="4687317"/>
            <a:ext cx="347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 все птицы летают,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0004" y="5173453"/>
            <a:ext cx="294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  то слон не птица »</a:t>
            </a:r>
            <a:endParaRPr lang="ru-RU" sz="2400" dirty="0">
              <a:solidFill>
                <a:srgbClr val="7030A0"/>
              </a:solidFill>
            </a:endParaRP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flipV="1">
            <a:off x="521432" y="4447822"/>
            <a:ext cx="5168168" cy="216349"/>
          </a:xfrm>
          <a:prstGeom prst="bentConnector3">
            <a:avLst>
              <a:gd name="adj1" fmla="val 93905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flipV="1">
            <a:off x="1586303" y="4741333"/>
            <a:ext cx="4114586" cy="351104"/>
          </a:xfrm>
          <a:prstGeom prst="bentConnector3">
            <a:avLst>
              <a:gd name="adj1" fmla="val 67011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165637" y="6029274"/>
            <a:ext cx="172143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 flipV="1">
            <a:off x="2590646" y="4203831"/>
            <a:ext cx="717631" cy="2818919"/>
          </a:xfrm>
          <a:prstGeom prst="leftBrace">
            <a:avLst>
              <a:gd name="adj1" fmla="val 57442"/>
              <a:gd name="adj2" fmla="val 47958"/>
            </a:avLst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28265" y="1875098"/>
            <a:ext cx="8461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Правило2.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ни одно А не являются В, а все С являются А, то ни одно  С не являются В.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97711" y="2882096"/>
            <a:ext cx="1354238" cy="12616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979270" y="2870521"/>
            <a:ext cx="1354238" cy="12616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3900668" y="2847372"/>
            <a:ext cx="1354238" cy="12616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900668" y="3102015"/>
            <a:ext cx="729205" cy="7176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353050" y="3495675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6372226" y="3076575"/>
            <a:ext cx="857249" cy="8667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239000" y="2857500"/>
            <a:ext cx="1238250" cy="12858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448050" y="329565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pic>
        <p:nvPicPr>
          <p:cNvPr id="17411" name="Picture 3" descr="C:\Users\Сергей&amp;Ната\Desktop\Без 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0316" y="4572000"/>
            <a:ext cx="2673684" cy="2286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52194" y="4357499"/>
            <a:ext cx="134266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посылки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2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A0A25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4D35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035D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D4D35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 animBg="1"/>
      <p:bldP spid="20" grpId="0" animBg="1"/>
      <p:bldP spid="29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639793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умозаключений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3557" y="1219200"/>
            <a:ext cx="8427214" cy="4938531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2520" y="1579418"/>
            <a:ext cx="7853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142E22"/>
                </a:solidFill>
                <a:latin typeface="Times New Roman" pitchFamily="18" charset="0"/>
                <a:cs typeface="Times New Roman" pitchFamily="18" charset="0"/>
              </a:rPr>
              <a:t>Все растения на свету поглощают углекислый газ.</a:t>
            </a:r>
            <a:endParaRPr lang="ru-RU" sz="2800" dirty="0">
              <a:solidFill>
                <a:srgbClr val="142E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520" y="2220685"/>
            <a:ext cx="3161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142E22"/>
                </a:solidFill>
                <a:latin typeface="Times New Roman" pitchFamily="18" charset="0"/>
                <a:cs typeface="Times New Roman" pitchFamily="18" charset="0"/>
              </a:rPr>
              <a:t>Тополь – растение.</a:t>
            </a:r>
            <a:endParaRPr lang="ru-RU" sz="2800" dirty="0">
              <a:solidFill>
                <a:srgbClr val="142E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521" y="3123209"/>
            <a:ext cx="603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42E22"/>
                </a:solidFill>
                <a:latin typeface="Times New Roman" pitchFamily="18" charset="0"/>
                <a:cs typeface="Times New Roman" pitchFamily="18" charset="0"/>
              </a:rPr>
              <a:t>Следовательно, тополь поглощает углекислый газ.</a:t>
            </a:r>
            <a:endParaRPr lang="ru-RU" sz="2800" dirty="0">
              <a:solidFill>
                <a:srgbClr val="142E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9392" y="2838203"/>
            <a:ext cx="7825839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://yuzle.com/thumbnail.php?file=pic8.jpg&amp;size=article_med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7627" y="2934194"/>
            <a:ext cx="2095500" cy="3028950"/>
          </a:xfrm>
          <a:prstGeom prst="rect">
            <a:avLst/>
          </a:prstGeom>
          <a:noFill/>
        </p:spPr>
      </p:pic>
      <p:pic>
        <p:nvPicPr>
          <p:cNvPr id="3076" name="Picture 4" descr="http://900igr.net/datai/biologija/Fotosintez/0006-009-Obrazovanie-v-listjakh-rastenij-organicheskikh-veschest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8165" y="3729347"/>
            <a:ext cx="2600221" cy="2243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639793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умозаключений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3557" y="1219200"/>
            <a:ext cx="8427214" cy="4938531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E:\Новая папка\риторика картинки\мальч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768" y="4267200"/>
            <a:ext cx="3092430" cy="1834622"/>
          </a:xfrm>
          <a:prstGeom prst="rect">
            <a:avLst/>
          </a:prstGeom>
          <a:noFill/>
        </p:spPr>
      </p:pic>
      <p:sp>
        <p:nvSpPr>
          <p:cNvPr id="25" name="Выноска-облако 24">
            <a:hlinkClick r:id="rId5" action="ppaction://hlinksldjump"/>
          </p:cNvPr>
          <p:cNvSpPr/>
          <p:nvPr/>
        </p:nvSpPr>
        <p:spPr>
          <a:xfrm>
            <a:off x="361244" y="1106310"/>
            <a:ext cx="4210756" cy="2031999"/>
          </a:xfrm>
          <a:prstGeom prst="cloudCallout">
            <a:avLst>
              <a:gd name="adj1" fmla="val -33104"/>
              <a:gd name="adj2" fmla="val 9935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ДЕДУКТИВНЫЕ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7" name="Выноска-облако 6">
            <a:hlinkClick r:id="rId6" action="ppaction://hlinksldjump"/>
          </p:cNvPr>
          <p:cNvSpPr/>
          <p:nvPr/>
        </p:nvSpPr>
        <p:spPr>
          <a:xfrm>
            <a:off x="4792133" y="1315155"/>
            <a:ext cx="4001911" cy="2031999"/>
          </a:xfrm>
          <a:prstGeom prst="cloudCallout">
            <a:avLst>
              <a:gd name="adj1" fmla="val -143074"/>
              <a:gd name="adj2" fmla="val 9324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ИНДУКТИВНЫЕ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8" name="Выноска-облако 7">
            <a:hlinkClick r:id="rId7" action="ppaction://hlinksldjump"/>
          </p:cNvPr>
          <p:cNvSpPr/>
          <p:nvPr/>
        </p:nvSpPr>
        <p:spPr>
          <a:xfrm>
            <a:off x="4758266" y="3561644"/>
            <a:ext cx="3849511" cy="2031999"/>
          </a:xfrm>
          <a:prstGeom prst="cloudCallout">
            <a:avLst>
              <a:gd name="adj1" fmla="val -138089"/>
              <a:gd name="adj2" fmla="val -111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АНАЛОГИИ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1407437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800" dirty="0" smtClean="0">
                <a:solidFill>
                  <a:srgbClr val="CC0000"/>
                </a:solidFill>
                <a:latin typeface="Comic Sans MS" pitchFamily="66" charset="0"/>
              </a:rPr>
              <a:t>Дедукция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Arial" charset="0"/>
              </a:rPr>
              <a:t>– переход от общего к частному.</a:t>
            </a:r>
            <a:r>
              <a:rPr lang="en-US" sz="28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2800" dirty="0" smtClean="0">
                <a:solidFill>
                  <a:srgbClr val="000099"/>
                </a:solidFill>
                <a:latin typeface="Arial" charset="0"/>
              </a:rPr>
              <a:t>Если умозаключение справедливо во всех случаях, то оно справедливо и в каждом частном случае. </a:t>
            </a:r>
            <a:endParaRPr lang="ru-RU" sz="28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3557" y="2077156"/>
            <a:ext cx="8427214" cy="408057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1199" y="2472267"/>
            <a:ext cx="6298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плотоядные животные  –  хищники.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487" y="3172178"/>
            <a:ext cx="4015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тигры – плотоядные.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94839" y="3811219"/>
            <a:ext cx="6139971" cy="11277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9802" y="3991480"/>
            <a:ext cx="3601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тигры – хищники.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1262" y="4607626"/>
            <a:ext cx="5878286" cy="1436914"/>
          </a:xfrm>
          <a:prstGeom prst="rect">
            <a:avLst/>
          </a:prstGeom>
          <a:ln>
            <a:solidFill>
              <a:srgbClr val="142E2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Различают непосредственные и опосредованные дедуктивные умозаключения.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Сергей&amp;Ната\Desktop\Без имени-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480" y="2998968"/>
            <a:ext cx="3017520" cy="3859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086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1" grpId="0" build="allAtOnce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190005"/>
            <a:ext cx="8427214" cy="926276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42E22"/>
                </a:solidFill>
                <a:latin typeface="Times New Roman" pitchFamily="18" charset="0"/>
                <a:cs typeface="Times New Roman" pitchFamily="18" charset="0"/>
              </a:rPr>
              <a:t>Непосредственное умозаключение (выводится из одной посылки)</a:t>
            </a:r>
            <a:endParaRPr lang="ru-RU" sz="2800" b="1" dirty="0">
              <a:solidFill>
                <a:srgbClr val="142E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63557" y="1219201"/>
            <a:ext cx="8427214" cy="1847850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1" name="Picture 1" descr="I:\НАТАСЬКА\Мои документы\все для фотошоп\зверики\af258600b3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0850" y="1211878"/>
            <a:ext cx="1746785" cy="1707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01204" y="1450990"/>
            <a:ext cx="390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Всякая ворона  –  птица.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367" y="2067773"/>
            <a:ext cx="4501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Некоторые птицы – вороны.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45457" y="1977813"/>
            <a:ext cx="5679236" cy="1588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34982" y="3314205"/>
            <a:ext cx="8427214" cy="926276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42E22"/>
                </a:solidFill>
                <a:latin typeface="Times New Roman" pitchFamily="18" charset="0"/>
                <a:cs typeface="Times New Roman" pitchFamily="18" charset="0"/>
              </a:rPr>
              <a:t>Опосредованное заключение (выводится из нескольких посылок)</a:t>
            </a:r>
            <a:endParaRPr lang="ru-RU" sz="2800" b="1" dirty="0">
              <a:solidFill>
                <a:srgbClr val="142E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82607" y="4375230"/>
            <a:ext cx="8427214" cy="2016046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0176" y="4486262"/>
            <a:ext cx="5239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планеты имеют форму шара.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313" y="4966254"/>
            <a:ext cx="2835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Земля  – планета.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98069" y="5512697"/>
            <a:ext cx="6139971" cy="1127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1929" y="5669810"/>
            <a:ext cx="6574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Следовательно, Земля имеет форму шара.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Сергей&amp;Ната\Desktop\ЗЕМЛЯ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1058" y="2954437"/>
            <a:ext cx="4112147" cy="4112147"/>
          </a:xfrm>
          <a:prstGeom prst="rect">
            <a:avLst/>
          </a:prstGeom>
          <a:noFill/>
        </p:spPr>
      </p:pic>
      <p:sp>
        <p:nvSpPr>
          <p:cNvPr id="21" name="Управляющая кнопка: домой 20">
            <a:hlinkClick r:id="rId6" action="ppaction://hlinksldjump" highlightClick="1"/>
          </p:cNvPr>
          <p:cNvSpPr/>
          <p:nvPr/>
        </p:nvSpPr>
        <p:spPr>
          <a:xfrm>
            <a:off x="7892143" y="6335486"/>
            <a:ext cx="381000" cy="359228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20" grpId="0" build="allAtOnce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1407437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sz="2300" b="1" dirty="0" smtClean="0">
                <a:solidFill>
                  <a:srgbClr val="CC0000"/>
                </a:solidFill>
                <a:latin typeface="Comic Sans MS" pitchFamily="66" charset="0"/>
              </a:rPr>
              <a:t>Индукция</a:t>
            </a:r>
            <a:r>
              <a:rPr lang="ru-RU" sz="2300" dirty="0" smtClean="0">
                <a:solidFill>
                  <a:srgbClr val="000099"/>
                </a:solidFill>
              </a:rPr>
              <a:t> </a:t>
            </a:r>
            <a:r>
              <a:rPr lang="ru-RU" sz="2300" dirty="0" smtClean="0">
                <a:solidFill>
                  <a:srgbClr val="000099"/>
                </a:solidFill>
                <a:latin typeface="Arial" charset="0"/>
              </a:rPr>
              <a:t>– переход от частного к общему.</a:t>
            </a:r>
            <a:r>
              <a:rPr lang="en-US" sz="2300" dirty="0" smtClean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2300" dirty="0" smtClean="0">
                <a:solidFill>
                  <a:srgbClr val="000099"/>
                </a:solidFill>
                <a:latin typeface="Arial" charset="0"/>
              </a:rPr>
              <a:t>Если умозаключение справедливо в некоторых частных случаях, то делается вывод, что оно справедливо и во всех остальных.</a:t>
            </a:r>
            <a:endParaRPr lang="ru-RU" sz="230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1982" y="2100304"/>
            <a:ext cx="8427214" cy="408057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1280" y="2263923"/>
            <a:ext cx="813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обыкновенные бегемоты  –  нежвачные парнокопытные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млекопитающие.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017" y="3160604"/>
            <a:ext cx="7562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карликовые бегемоты – нежвачные парнокопытные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млекопитающие.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70747" y="4930816"/>
            <a:ext cx="8187116" cy="14425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2888" y="5044777"/>
            <a:ext cx="6392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бегемотовые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нежвачные парнокопытные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млекопитающие.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436" y="4004839"/>
            <a:ext cx="7847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Обыкновенные бегемоты, карликовые бегемоты представляют семейство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бегемотовых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НАТАСЬКА\Мои документы\все для фотошоп\зверики\355ba6d5f4b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6021" y="4513443"/>
            <a:ext cx="1368425" cy="1974850"/>
          </a:xfrm>
          <a:prstGeom prst="rect">
            <a:avLst/>
          </a:prstGeom>
          <a:noFill/>
        </p:spPr>
      </p:pic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8479972" y="6335486"/>
            <a:ext cx="381000" cy="359228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086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3086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41" grpId="0" build="allAtOnce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8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61802" y="6312283"/>
            <a:ext cx="428969" cy="365125"/>
          </a:xfrm>
        </p:spPr>
        <p:txBody>
          <a:bodyPr/>
          <a:lstStyle/>
          <a:p>
            <a:fld id="{6761CEE9-399B-4C0E-B48E-F74E1AF38FF3}" type="slidenum"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3557" y="308474"/>
            <a:ext cx="8427214" cy="1407437"/>
          </a:xfrm>
          <a:prstGeom prst="round2DiagRect">
            <a:avLst>
              <a:gd name="adj1" fmla="val 23259"/>
              <a:gd name="adj2" fmla="val 0"/>
            </a:avLst>
          </a:prstGeom>
          <a:pattFill prst="pct10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CC0000"/>
                </a:solidFill>
              </a:rPr>
              <a:t>Аналогия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– умозаключение о принадлежности предмету определенного признака на основании сходства в признаках с другим предметом.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1982" y="2100304"/>
            <a:ext cx="8427214" cy="4080575"/>
          </a:xfrm>
          <a:prstGeom prst="round2DiagRect">
            <a:avLst>
              <a:gd name="adj1" fmla="val 3517"/>
              <a:gd name="adj2" fmla="val 0"/>
            </a:avLst>
          </a:prstGeom>
          <a:solidFill>
            <a:schemeClr val="bg1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 Box 2130"/>
          <p:cNvSpPr txBox="1">
            <a:spLocks noChangeArrowheads="1"/>
          </p:cNvSpPr>
          <p:nvPr/>
        </p:nvSpPr>
        <p:spPr bwMode="auto">
          <a:xfrm>
            <a:off x="720444" y="2697906"/>
            <a:ext cx="520579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Сходство ландшафта местности, где была найдена нефть, с ландшафтом местности, где идет геологоразведка, позволяет высказать предположение, что и во втором случае в недрах имеется нефть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08cb49e3ed56568405b458eff6754b87484880"/>
</p:tagLst>
</file>

<file path=ppt/theme/theme1.xml><?xml version="1.0" encoding="utf-8"?>
<a:theme xmlns:a="http://schemas.openxmlformats.org/drawingml/2006/main" name="Тема4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1182</TotalTime>
  <Words>612</Words>
  <Application>Microsoft Office PowerPoint</Application>
  <PresentationFormat>Экран (4:3)</PresentationFormat>
  <Paragraphs>111</Paragraphs>
  <Slides>14</Slides>
  <Notes>14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Сергей&amp;Ната</cp:lastModifiedBy>
  <cp:revision>76</cp:revision>
  <dcterms:created xsi:type="dcterms:W3CDTF">2013-04-24T01:34:00Z</dcterms:created>
  <dcterms:modified xsi:type="dcterms:W3CDTF">2015-02-22T12:03:37Z</dcterms:modified>
</cp:coreProperties>
</file>